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59" r:id="rId5"/>
    <p:sldId id="338" r:id="rId6"/>
    <p:sldId id="317" r:id="rId7"/>
    <p:sldId id="339" r:id="rId8"/>
    <p:sldId id="318" r:id="rId9"/>
    <p:sldId id="340" r:id="rId10"/>
    <p:sldId id="319" r:id="rId11"/>
    <p:sldId id="341" r:id="rId12"/>
    <p:sldId id="342" r:id="rId13"/>
    <p:sldId id="320" r:id="rId14"/>
    <p:sldId id="343" r:id="rId15"/>
    <p:sldId id="344" r:id="rId16"/>
    <p:sldId id="321" r:id="rId17"/>
    <p:sldId id="322" r:id="rId18"/>
    <p:sldId id="323" r:id="rId19"/>
    <p:sldId id="324" r:id="rId20"/>
    <p:sldId id="325" r:id="rId21"/>
    <p:sldId id="345" r:id="rId22"/>
    <p:sldId id="326" r:id="rId23"/>
    <p:sldId id="328" r:id="rId24"/>
    <p:sldId id="329" r:id="rId25"/>
    <p:sldId id="330" r:id="rId26"/>
    <p:sldId id="331" r:id="rId27"/>
    <p:sldId id="346" r:id="rId28"/>
    <p:sldId id="347" r:id="rId29"/>
    <p:sldId id="332" r:id="rId30"/>
    <p:sldId id="333" r:id="rId31"/>
    <p:sldId id="334" r:id="rId32"/>
    <p:sldId id="327" r:id="rId33"/>
    <p:sldId id="335" r:id="rId34"/>
    <p:sldId id="336" r:id="rId35"/>
    <p:sldId id="337"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67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1F38FE-BD3F-4590-9D5D-3704FBFEBAA0}" type="datetimeFigureOut">
              <a:rPr lang="en-US" smtClean="0"/>
              <a:t>9/27/2020</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20FE6F-5015-4B93-9BB6-821FF99B3C15}" type="slidenum">
              <a:rPr lang="en-US" smtClean="0"/>
              <a:t>‹#›</a:t>
            </a:fld>
            <a:endParaRPr lang="en-US"/>
          </a:p>
        </p:txBody>
      </p:sp>
    </p:spTree>
    <p:extLst>
      <p:ext uri="{BB962C8B-B14F-4D97-AF65-F5344CB8AC3E}">
        <p14:creationId xmlns:p14="http://schemas.microsoft.com/office/powerpoint/2010/main" val="4256008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
        <p:cNvGrpSpPr/>
        <p:nvPr/>
      </p:nvGrpSpPr>
      <p:grpSpPr>
        <a:xfrm>
          <a:off x="0" y="0"/>
          <a:ext cx="0" cy="0"/>
          <a:chOff x="0" y="0"/>
          <a:chExt cx="0" cy="0"/>
        </a:xfrm>
      </p:grpSpPr>
      <p:sp>
        <p:nvSpPr>
          <p:cNvPr id="22" name="Google Shape;22;p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 name="Google Shape;2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00678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0126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7799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56187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11502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20402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10871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778153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29427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37942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320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Google Shape;32;p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 name="Google Shape;3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68611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54784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385538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54712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407830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003709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315665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99622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24695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87083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3208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p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 name="Google Shape;3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22101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36068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711407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24781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47190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16596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9415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1998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61095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94340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59244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0389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2935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BEAE74AD-73B0-498F-9CCB-3B62B0DB8C12}" type="datetimeFigureOut">
              <a:rPr lang="en-US" smtClean="0"/>
              <a:t>9/27/2020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5BBD0F5D-DDB5-47C3-9F74-749B810C24A4}" type="slidenum">
              <a:rPr lang="en-US" smtClean="0"/>
              <a:t>‹#›</a:t>
            </a:fld>
            <a:endParaRPr lang="en-US"/>
          </a:p>
        </p:txBody>
      </p:sp>
    </p:spTree>
    <p:extLst>
      <p:ext uri="{BB962C8B-B14F-4D97-AF65-F5344CB8AC3E}">
        <p14:creationId xmlns:p14="http://schemas.microsoft.com/office/powerpoint/2010/main" val="658159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BEAE74AD-73B0-498F-9CCB-3B62B0DB8C12}" type="datetimeFigureOut">
              <a:rPr lang="en-US" smtClean="0"/>
              <a:t>9/27/2020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5BBD0F5D-DDB5-47C3-9F74-749B810C24A4}" type="slidenum">
              <a:rPr lang="en-US" smtClean="0"/>
              <a:t>‹#›</a:t>
            </a:fld>
            <a:endParaRPr lang="en-US"/>
          </a:p>
        </p:txBody>
      </p:sp>
    </p:spTree>
    <p:extLst>
      <p:ext uri="{BB962C8B-B14F-4D97-AF65-F5344CB8AC3E}">
        <p14:creationId xmlns:p14="http://schemas.microsoft.com/office/powerpoint/2010/main" val="1451556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BEAE74AD-73B0-498F-9CCB-3B62B0DB8C12}" type="datetimeFigureOut">
              <a:rPr lang="en-US" smtClean="0"/>
              <a:t>9/27/2020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5BBD0F5D-DDB5-47C3-9F74-749B810C24A4}" type="slidenum">
              <a:rPr lang="en-US" smtClean="0"/>
              <a:t>‹#›</a:t>
            </a:fld>
            <a:endParaRPr lang="en-US"/>
          </a:p>
        </p:txBody>
      </p:sp>
    </p:spTree>
    <p:extLst>
      <p:ext uri="{BB962C8B-B14F-4D97-AF65-F5344CB8AC3E}">
        <p14:creationId xmlns:p14="http://schemas.microsoft.com/office/powerpoint/2010/main" val="3090821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标题幻灯片" type="tx">
  <p:cSld name="标题幻灯片">
    <p:bg>
      <p:bgPr>
        <a:solidFill>
          <a:srgbClr val="F4F4F4"/>
        </a:solidFill>
        <a:effectLst/>
      </p:bgPr>
    </p:bg>
    <p:spTree>
      <p:nvGrpSpPr>
        <p:cNvPr id="1" name="Shape 9"/>
        <p:cNvGrpSpPr/>
        <p:nvPr/>
      </p:nvGrpSpPr>
      <p:grpSpPr>
        <a:xfrm>
          <a:off x="0" y="0"/>
          <a:ext cx="0" cy="0"/>
          <a:chOff x="0" y="0"/>
          <a:chExt cx="0" cy="0"/>
        </a:xfrm>
      </p:grpSpPr>
      <p:sp>
        <p:nvSpPr>
          <p:cNvPr id="10" name="Google Shape;10;p86"/>
          <p:cNvSpPr txBox="1">
            <a:spLocks noGrp="1"/>
          </p:cNvSpPr>
          <p:nvPr>
            <p:ph type="sldNum" idx="12"/>
          </p:nvPr>
        </p:nvSpPr>
        <p:spPr>
          <a:xfrm>
            <a:off x="8416022" y="5499834"/>
            <a:ext cx="321588" cy="253936"/>
          </a:xfrm>
          <a:prstGeom prst="rect">
            <a:avLst/>
          </a:prstGeom>
          <a:noFill/>
          <a:ln>
            <a:noFill/>
          </a:ln>
        </p:spPr>
        <p:txBody>
          <a:bodyPr spcFirstLastPara="1" wrap="square" lIns="34300" tIns="34300" rIns="34300" bIns="34300" anchor="ctr" anchorCtr="0">
            <a:spAutoFit/>
          </a:bodyPr>
          <a:lstStyle>
            <a:lvl1pPr marL="0" marR="0" lvl="0" indent="0" algn="r">
              <a:lnSpc>
                <a:spcPct val="100000"/>
              </a:lnSpc>
              <a:spcBef>
                <a:spcPts val="0"/>
              </a:spcBef>
              <a:spcAft>
                <a:spcPts val="0"/>
              </a:spcAft>
              <a:buClr>
                <a:srgbClr val="888888"/>
              </a:buClr>
              <a:buSzPts val="1200"/>
              <a:buFont typeface="Trebuchet MS"/>
              <a:buNone/>
              <a:defRPr>
                <a:solidFill>
                  <a:srgbClr val="888888"/>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888888"/>
              </a:buClr>
              <a:buSzPts val="1200"/>
              <a:buFont typeface="Trebuchet MS"/>
              <a:buNone/>
              <a:defRPr>
                <a:solidFill>
                  <a:srgbClr val="888888"/>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888888"/>
              </a:buClr>
              <a:buSzPts val="1200"/>
              <a:buFont typeface="Trebuchet MS"/>
              <a:buNone/>
              <a:defRPr>
                <a:solidFill>
                  <a:srgbClr val="888888"/>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888888"/>
              </a:buClr>
              <a:buSzPts val="1200"/>
              <a:buFont typeface="Trebuchet MS"/>
              <a:buNone/>
              <a:defRPr>
                <a:solidFill>
                  <a:srgbClr val="888888"/>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888888"/>
              </a:buClr>
              <a:buSzPts val="1200"/>
              <a:buFont typeface="Trebuchet MS"/>
              <a:buNone/>
              <a:defRPr>
                <a:solidFill>
                  <a:srgbClr val="888888"/>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888888"/>
              </a:buClr>
              <a:buSzPts val="1200"/>
              <a:buFont typeface="Trebuchet MS"/>
              <a:buNone/>
              <a:defRPr>
                <a:solidFill>
                  <a:srgbClr val="888888"/>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888888"/>
              </a:buClr>
              <a:buSzPts val="1200"/>
              <a:buFont typeface="Trebuchet MS"/>
              <a:buNone/>
              <a:defRPr>
                <a:solidFill>
                  <a:srgbClr val="888888"/>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888888"/>
              </a:buClr>
              <a:buSzPts val="1200"/>
              <a:buFont typeface="Trebuchet MS"/>
              <a:buNone/>
              <a:defRPr>
                <a:solidFill>
                  <a:srgbClr val="888888"/>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888888"/>
              </a:buClr>
              <a:buSzPts val="1200"/>
              <a:buFont typeface="Trebuchet MS"/>
              <a:buNone/>
              <a:defRPr>
                <a:solidFill>
                  <a:srgbClr val="888888"/>
                </a:solidFill>
                <a:latin typeface="Trebuchet MS"/>
                <a:ea typeface="Trebuchet MS"/>
                <a:cs typeface="Trebuchet MS"/>
                <a:sym typeface="Trebuchet MS"/>
              </a:defRPr>
            </a:lvl9pPr>
          </a:lstStyle>
          <a:p>
            <a:fld id="{00000000-1234-1234-1234-123412341234}" type="slidenum">
              <a:rPr lang="en-US" smtClean="0"/>
              <a:pPr/>
              <a:t>‹#›</a:t>
            </a:fld>
            <a:endParaRPr lang="en-US">
              <a:solidFill>
                <a:srgbClr val="595959"/>
              </a:solidFill>
              <a:latin typeface="Arial"/>
              <a:ea typeface="Arial"/>
              <a:cs typeface="Arial"/>
              <a:sym typeface="Arial"/>
            </a:endParaRPr>
          </a:p>
        </p:txBody>
      </p:sp>
    </p:spTree>
    <p:extLst>
      <p:ext uri="{BB962C8B-B14F-4D97-AF65-F5344CB8AC3E}">
        <p14:creationId xmlns:p14="http://schemas.microsoft.com/office/powerpoint/2010/main" val="2966852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_AND_BODY">
  <p:cSld name="TITLE_AND_BODY">
    <p:spTree>
      <p:nvGrpSpPr>
        <p:cNvPr id="1" name="Shape 11"/>
        <p:cNvGrpSpPr/>
        <p:nvPr/>
      </p:nvGrpSpPr>
      <p:grpSpPr>
        <a:xfrm>
          <a:off x="0" y="0"/>
          <a:ext cx="0" cy="0"/>
          <a:chOff x="0" y="0"/>
          <a:chExt cx="0" cy="0"/>
        </a:xfrm>
      </p:grpSpPr>
      <p:sp>
        <p:nvSpPr>
          <p:cNvPr id="12" name="Google Shape;12;p87"/>
          <p:cNvSpPr txBox="1">
            <a:spLocks noGrp="1"/>
          </p:cNvSpPr>
          <p:nvPr>
            <p:ph type="title"/>
          </p:nvPr>
        </p:nvSpPr>
        <p:spPr>
          <a:xfrm>
            <a:off x="415598" y="1302274"/>
            <a:ext cx="11360805" cy="572711"/>
          </a:xfrm>
          <a:prstGeom prst="rect">
            <a:avLst/>
          </a:prstGeom>
          <a:noFill/>
          <a:ln>
            <a:noFill/>
          </a:ln>
        </p:spPr>
        <p:txBody>
          <a:bodyPr spcFirstLastPara="1" wrap="square" lIns="91400" tIns="91400" rIns="91400" bIns="91400" anchor="t" anchorCtr="0">
            <a:normAutofit/>
          </a:bodyPr>
          <a:lstStyle>
            <a:lvl1pPr lvl="0" algn="l">
              <a:lnSpc>
                <a:spcPct val="100000"/>
              </a:lnSpc>
              <a:spcBef>
                <a:spcPts val="0"/>
              </a:spcBef>
              <a:spcAft>
                <a:spcPts val="0"/>
              </a:spcAft>
              <a:buClr>
                <a:srgbClr val="000000"/>
              </a:buClr>
              <a:buSzPts val="1800"/>
              <a:buNone/>
              <a:defRPr/>
            </a:lvl1pPr>
            <a:lvl2pPr lvl="1" algn="l">
              <a:lnSpc>
                <a:spcPct val="100000"/>
              </a:lnSpc>
              <a:spcBef>
                <a:spcPts val="0"/>
              </a:spcBef>
              <a:spcAft>
                <a:spcPts val="0"/>
              </a:spcAft>
              <a:buClr>
                <a:srgbClr val="000000"/>
              </a:buClr>
              <a:buSzPts val="1800"/>
              <a:buNone/>
              <a:defRPr/>
            </a:lvl2pPr>
            <a:lvl3pPr lvl="2" algn="l">
              <a:lnSpc>
                <a:spcPct val="100000"/>
              </a:lnSpc>
              <a:spcBef>
                <a:spcPts val="0"/>
              </a:spcBef>
              <a:spcAft>
                <a:spcPts val="0"/>
              </a:spcAft>
              <a:buClr>
                <a:srgbClr val="000000"/>
              </a:buClr>
              <a:buSzPts val="1800"/>
              <a:buNone/>
              <a:defRPr/>
            </a:lvl3pPr>
            <a:lvl4pPr lvl="3" algn="l">
              <a:lnSpc>
                <a:spcPct val="100000"/>
              </a:lnSpc>
              <a:spcBef>
                <a:spcPts val="0"/>
              </a:spcBef>
              <a:spcAft>
                <a:spcPts val="0"/>
              </a:spcAft>
              <a:buClr>
                <a:srgbClr val="000000"/>
              </a:buClr>
              <a:buSzPts val="1800"/>
              <a:buNone/>
              <a:defRPr/>
            </a:lvl4pPr>
            <a:lvl5pPr lvl="4" algn="l">
              <a:lnSpc>
                <a:spcPct val="100000"/>
              </a:lnSpc>
              <a:spcBef>
                <a:spcPts val="0"/>
              </a:spcBef>
              <a:spcAft>
                <a:spcPts val="0"/>
              </a:spcAft>
              <a:buClr>
                <a:srgbClr val="000000"/>
              </a:buClr>
              <a:buSzPts val="1800"/>
              <a:buNone/>
              <a:defRPr/>
            </a:lvl5pPr>
            <a:lvl6pPr lvl="5" algn="l">
              <a:lnSpc>
                <a:spcPct val="100000"/>
              </a:lnSpc>
              <a:spcBef>
                <a:spcPts val="0"/>
              </a:spcBef>
              <a:spcAft>
                <a:spcPts val="0"/>
              </a:spcAft>
              <a:buClr>
                <a:srgbClr val="000000"/>
              </a:buClr>
              <a:buSzPts val="1800"/>
              <a:buNone/>
              <a:defRPr/>
            </a:lvl6pPr>
            <a:lvl7pPr lvl="6" algn="l">
              <a:lnSpc>
                <a:spcPct val="100000"/>
              </a:lnSpc>
              <a:spcBef>
                <a:spcPts val="0"/>
              </a:spcBef>
              <a:spcAft>
                <a:spcPts val="0"/>
              </a:spcAft>
              <a:buClr>
                <a:srgbClr val="000000"/>
              </a:buClr>
              <a:buSzPts val="1800"/>
              <a:buNone/>
              <a:defRPr/>
            </a:lvl7pPr>
            <a:lvl8pPr lvl="7" algn="l">
              <a:lnSpc>
                <a:spcPct val="100000"/>
              </a:lnSpc>
              <a:spcBef>
                <a:spcPts val="0"/>
              </a:spcBef>
              <a:spcAft>
                <a:spcPts val="0"/>
              </a:spcAft>
              <a:buClr>
                <a:srgbClr val="000000"/>
              </a:buClr>
              <a:buSzPts val="1800"/>
              <a:buNone/>
              <a:defRPr/>
            </a:lvl8pPr>
            <a:lvl9pPr lvl="8" algn="l">
              <a:lnSpc>
                <a:spcPct val="100000"/>
              </a:lnSpc>
              <a:spcBef>
                <a:spcPts val="0"/>
              </a:spcBef>
              <a:spcAft>
                <a:spcPts val="0"/>
              </a:spcAft>
              <a:buClr>
                <a:srgbClr val="000000"/>
              </a:buClr>
              <a:buSzPts val="1800"/>
              <a:buNone/>
              <a:defRPr/>
            </a:lvl9pPr>
          </a:lstStyle>
          <a:p>
            <a:endParaRPr/>
          </a:p>
        </p:txBody>
      </p:sp>
      <p:sp>
        <p:nvSpPr>
          <p:cNvPr id="13" name="Google Shape;13;p87"/>
          <p:cNvSpPr txBox="1">
            <a:spLocks noGrp="1"/>
          </p:cNvSpPr>
          <p:nvPr>
            <p:ph type="body" idx="1"/>
          </p:nvPr>
        </p:nvSpPr>
        <p:spPr>
          <a:xfrm>
            <a:off x="415598" y="2009723"/>
            <a:ext cx="11360805" cy="3416404"/>
          </a:xfrm>
          <a:prstGeom prst="rect">
            <a:avLst/>
          </a:prstGeom>
          <a:noFill/>
          <a:ln>
            <a:noFill/>
          </a:ln>
        </p:spPr>
        <p:txBody>
          <a:bodyPr spcFirstLastPara="1" wrap="square" lIns="91400" tIns="91400" rIns="91400" bIns="91400" anchor="t" anchorCtr="0">
            <a:normAutofit/>
          </a:bodyPr>
          <a:lstStyle>
            <a:lvl1pPr marL="457200" lvl="0" indent="-342900" algn="l">
              <a:lnSpc>
                <a:spcPct val="115000"/>
              </a:lnSpc>
              <a:spcBef>
                <a:spcPts val="0"/>
              </a:spcBef>
              <a:spcAft>
                <a:spcPts val="0"/>
              </a:spcAft>
              <a:buClr>
                <a:srgbClr val="595959"/>
              </a:buClr>
              <a:buSzPts val="1800"/>
              <a:buChar char="●"/>
              <a:defRPr/>
            </a:lvl1pPr>
            <a:lvl2pPr marL="914400" lvl="1" indent="-342900" algn="l">
              <a:lnSpc>
                <a:spcPct val="115000"/>
              </a:lnSpc>
              <a:spcBef>
                <a:spcPts val="0"/>
              </a:spcBef>
              <a:spcAft>
                <a:spcPts val="0"/>
              </a:spcAft>
              <a:buClr>
                <a:srgbClr val="595959"/>
              </a:buClr>
              <a:buSzPts val="1800"/>
              <a:buChar char="○"/>
              <a:defRPr/>
            </a:lvl2pPr>
            <a:lvl3pPr marL="1371600" lvl="2" indent="-342900" algn="l">
              <a:lnSpc>
                <a:spcPct val="115000"/>
              </a:lnSpc>
              <a:spcBef>
                <a:spcPts val="0"/>
              </a:spcBef>
              <a:spcAft>
                <a:spcPts val="0"/>
              </a:spcAft>
              <a:buClr>
                <a:srgbClr val="595959"/>
              </a:buClr>
              <a:buSzPts val="1800"/>
              <a:buChar char="■"/>
              <a:defRPr/>
            </a:lvl3pPr>
            <a:lvl4pPr marL="1828800" lvl="3" indent="-342900" algn="l">
              <a:lnSpc>
                <a:spcPct val="115000"/>
              </a:lnSpc>
              <a:spcBef>
                <a:spcPts val="0"/>
              </a:spcBef>
              <a:spcAft>
                <a:spcPts val="0"/>
              </a:spcAft>
              <a:buClr>
                <a:srgbClr val="595959"/>
              </a:buClr>
              <a:buSzPts val="1800"/>
              <a:buChar char="●"/>
              <a:defRPr/>
            </a:lvl4pPr>
            <a:lvl5pPr marL="2286000" lvl="4" indent="-342900" algn="l">
              <a:lnSpc>
                <a:spcPct val="115000"/>
              </a:lnSpc>
              <a:spcBef>
                <a:spcPts val="0"/>
              </a:spcBef>
              <a:spcAft>
                <a:spcPts val="0"/>
              </a:spcAft>
              <a:buClr>
                <a:srgbClr val="595959"/>
              </a:buClr>
              <a:buSzPts val="1800"/>
              <a:buChar char="○"/>
              <a:defRPr/>
            </a:lvl5pPr>
            <a:lvl6pPr marL="2743200" lvl="5" indent="-342900" algn="l">
              <a:lnSpc>
                <a:spcPct val="115000"/>
              </a:lnSpc>
              <a:spcBef>
                <a:spcPts val="0"/>
              </a:spcBef>
              <a:spcAft>
                <a:spcPts val="0"/>
              </a:spcAft>
              <a:buClr>
                <a:srgbClr val="595959"/>
              </a:buClr>
              <a:buSzPts val="1800"/>
              <a:buChar char="●"/>
              <a:defRPr/>
            </a:lvl6pPr>
            <a:lvl7pPr marL="3200400" lvl="6" indent="-342900" algn="l">
              <a:lnSpc>
                <a:spcPct val="115000"/>
              </a:lnSpc>
              <a:spcBef>
                <a:spcPts val="0"/>
              </a:spcBef>
              <a:spcAft>
                <a:spcPts val="0"/>
              </a:spcAft>
              <a:buClr>
                <a:srgbClr val="595959"/>
              </a:buClr>
              <a:buSzPts val="1800"/>
              <a:buChar char="●"/>
              <a:defRPr/>
            </a:lvl7pPr>
            <a:lvl8pPr marL="3657600" lvl="7" indent="-342900" algn="l">
              <a:lnSpc>
                <a:spcPct val="115000"/>
              </a:lnSpc>
              <a:spcBef>
                <a:spcPts val="0"/>
              </a:spcBef>
              <a:spcAft>
                <a:spcPts val="0"/>
              </a:spcAft>
              <a:buClr>
                <a:srgbClr val="595959"/>
              </a:buClr>
              <a:buSzPts val="1800"/>
              <a:buChar char="●"/>
              <a:defRPr/>
            </a:lvl8pPr>
            <a:lvl9pPr marL="4114800" lvl="8" indent="-342900" algn="l">
              <a:lnSpc>
                <a:spcPct val="115000"/>
              </a:lnSpc>
              <a:spcBef>
                <a:spcPts val="0"/>
              </a:spcBef>
              <a:spcAft>
                <a:spcPts val="0"/>
              </a:spcAft>
              <a:buClr>
                <a:srgbClr val="595959"/>
              </a:buClr>
              <a:buSzPts val="1800"/>
              <a:buChar char="●"/>
              <a:defRPr/>
            </a:lvl9pPr>
          </a:lstStyle>
          <a:p>
            <a:endParaRPr/>
          </a:p>
        </p:txBody>
      </p:sp>
      <p:sp>
        <p:nvSpPr>
          <p:cNvPr id="14" name="Google Shape;14;p87"/>
          <p:cNvSpPr txBox="1">
            <a:spLocks noGrp="1"/>
          </p:cNvSpPr>
          <p:nvPr>
            <p:ph type="sldNum" idx="12"/>
          </p:nvPr>
        </p:nvSpPr>
        <p:spPr>
          <a:xfrm>
            <a:off x="11541475" y="5532642"/>
            <a:ext cx="486744" cy="369251"/>
          </a:xfrm>
          <a:prstGeom prst="rect">
            <a:avLst/>
          </a:prstGeom>
          <a:noFill/>
          <a:ln>
            <a:noFill/>
          </a:ln>
        </p:spPr>
        <p:txBody>
          <a:bodyPr spcFirstLastPara="1" wrap="square" lIns="91400" tIns="91400" rIns="91400" bIns="91400" anchor="ctr" anchorCtr="0">
            <a:spAutoFit/>
          </a:bodyPr>
          <a:lstStyle>
            <a:lvl1pPr marL="0" lvl="0" indent="0" algn="r">
              <a:lnSpc>
                <a:spcPct val="100000"/>
              </a:lnSpc>
              <a:spcBef>
                <a:spcPts val="0"/>
              </a:spcBef>
              <a:spcAft>
                <a:spcPts val="0"/>
              </a:spcAft>
              <a:buClr>
                <a:srgbClr val="595959"/>
              </a:buClr>
              <a:buSzPts val="1200"/>
              <a:buFont typeface="Arial"/>
              <a:buNone/>
              <a:defRPr sz="1200">
                <a:solidFill>
                  <a:srgbClr val="595959"/>
                </a:solidFill>
              </a:defRPr>
            </a:lvl1pPr>
            <a:lvl2pPr marL="0" lvl="1" indent="0" algn="r">
              <a:lnSpc>
                <a:spcPct val="100000"/>
              </a:lnSpc>
              <a:spcBef>
                <a:spcPts val="0"/>
              </a:spcBef>
              <a:spcAft>
                <a:spcPts val="0"/>
              </a:spcAft>
              <a:buClr>
                <a:srgbClr val="595959"/>
              </a:buClr>
              <a:buSzPts val="1200"/>
              <a:buFont typeface="Arial"/>
              <a:buNone/>
              <a:defRPr sz="1200">
                <a:solidFill>
                  <a:srgbClr val="595959"/>
                </a:solidFill>
              </a:defRPr>
            </a:lvl2pPr>
            <a:lvl3pPr marL="0" lvl="2" indent="0" algn="r">
              <a:lnSpc>
                <a:spcPct val="100000"/>
              </a:lnSpc>
              <a:spcBef>
                <a:spcPts val="0"/>
              </a:spcBef>
              <a:spcAft>
                <a:spcPts val="0"/>
              </a:spcAft>
              <a:buClr>
                <a:srgbClr val="595959"/>
              </a:buClr>
              <a:buSzPts val="1200"/>
              <a:buFont typeface="Arial"/>
              <a:buNone/>
              <a:defRPr sz="1200">
                <a:solidFill>
                  <a:srgbClr val="595959"/>
                </a:solidFill>
              </a:defRPr>
            </a:lvl3pPr>
            <a:lvl4pPr marL="0" lvl="3" indent="0" algn="r">
              <a:lnSpc>
                <a:spcPct val="100000"/>
              </a:lnSpc>
              <a:spcBef>
                <a:spcPts val="0"/>
              </a:spcBef>
              <a:spcAft>
                <a:spcPts val="0"/>
              </a:spcAft>
              <a:buClr>
                <a:srgbClr val="595959"/>
              </a:buClr>
              <a:buSzPts val="1200"/>
              <a:buFont typeface="Arial"/>
              <a:buNone/>
              <a:defRPr sz="1200">
                <a:solidFill>
                  <a:srgbClr val="595959"/>
                </a:solidFill>
              </a:defRPr>
            </a:lvl4pPr>
            <a:lvl5pPr marL="0" lvl="4" indent="0" algn="r">
              <a:lnSpc>
                <a:spcPct val="100000"/>
              </a:lnSpc>
              <a:spcBef>
                <a:spcPts val="0"/>
              </a:spcBef>
              <a:spcAft>
                <a:spcPts val="0"/>
              </a:spcAft>
              <a:buClr>
                <a:srgbClr val="595959"/>
              </a:buClr>
              <a:buSzPts val="1200"/>
              <a:buFont typeface="Arial"/>
              <a:buNone/>
              <a:defRPr sz="1200">
                <a:solidFill>
                  <a:srgbClr val="595959"/>
                </a:solidFill>
              </a:defRPr>
            </a:lvl5pPr>
            <a:lvl6pPr marL="0" lvl="5" indent="0" algn="r">
              <a:lnSpc>
                <a:spcPct val="100000"/>
              </a:lnSpc>
              <a:spcBef>
                <a:spcPts val="0"/>
              </a:spcBef>
              <a:spcAft>
                <a:spcPts val="0"/>
              </a:spcAft>
              <a:buClr>
                <a:srgbClr val="595959"/>
              </a:buClr>
              <a:buSzPts val="1200"/>
              <a:buFont typeface="Arial"/>
              <a:buNone/>
              <a:defRPr sz="1200">
                <a:solidFill>
                  <a:srgbClr val="595959"/>
                </a:solidFill>
              </a:defRPr>
            </a:lvl6pPr>
            <a:lvl7pPr marL="0" lvl="6" indent="0" algn="r">
              <a:lnSpc>
                <a:spcPct val="100000"/>
              </a:lnSpc>
              <a:spcBef>
                <a:spcPts val="0"/>
              </a:spcBef>
              <a:spcAft>
                <a:spcPts val="0"/>
              </a:spcAft>
              <a:buClr>
                <a:srgbClr val="595959"/>
              </a:buClr>
              <a:buSzPts val="1200"/>
              <a:buFont typeface="Arial"/>
              <a:buNone/>
              <a:defRPr sz="1200">
                <a:solidFill>
                  <a:srgbClr val="595959"/>
                </a:solidFill>
              </a:defRPr>
            </a:lvl7pPr>
            <a:lvl8pPr marL="0" lvl="7" indent="0" algn="r">
              <a:lnSpc>
                <a:spcPct val="100000"/>
              </a:lnSpc>
              <a:spcBef>
                <a:spcPts val="0"/>
              </a:spcBef>
              <a:spcAft>
                <a:spcPts val="0"/>
              </a:spcAft>
              <a:buClr>
                <a:srgbClr val="595959"/>
              </a:buClr>
              <a:buSzPts val="1200"/>
              <a:buFont typeface="Arial"/>
              <a:buNone/>
              <a:defRPr sz="1200">
                <a:solidFill>
                  <a:srgbClr val="595959"/>
                </a:solidFill>
              </a:defRPr>
            </a:lvl8pPr>
            <a:lvl9pPr marL="0" lvl="8" indent="0" algn="r">
              <a:lnSpc>
                <a:spcPct val="100000"/>
              </a:lnSpc>
              <a:spcBef>
                <a:spcPts val="0"/>
              </a:spcBef>
              <a:spcAft>
                <a:spcPts val="0"/>
              </a:spcAft>
              <a:buClr>
                <a:srgbClr val="595959"/>
              </a:buClr>
              <a:buSzPts val="1200"/>
              <a:buFont typeface="Arial"/>
              <a:buNone/>
              <a:defRPr sz="1200">
                <a:solidFill>
                  <a:srgbClr val="595959"/>
                </a:solidFil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151516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BEAE74AD-73B0-498F-9CCB-3B62B0DB8C12}" type="datetimeFigureOut">
              <a:rPr lang="en-US" smtClean="0"/>
              <a:t>9/27/2020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5BBD0F5D-DDB5-47C3-9F74-749B810C24A4}" type="slidenum">
              <a:rPr lang="en-US" smtClean="0"/>
              <a:t>‹#›</a:t>
            </a:fld>
            <a:endParaRPr lang="en-US"/>
          </a:p>
        </p:txBody>
      </p:sp>
    </p:spTree>
    <p:extLst>
      <p:ext uri="{BB962C8B-B14F-4D97-AF65-F5344CB8AC3E}">
        <p14:creationId xmlns:p14="http://schemas.microsoft.com/office/powerpoint/2010/main" val="3443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EAE74AD-73B0-498F-9CCB-3B62B0DB8C12}" type="datetimeFigureOut">
              <a:rPr lang="en-US" smtClean="0"/>
              <a:t>9/27/2020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5BBD0F5D-DDB5-47C3-9F74-749B810C24A4}" type="slidenum">
              <a:rPr lang="en-US" smtClean="0"/>
              <a:t>‹#›</a:t>
            </a:fld>
            <a:endParaRPr lang="en-US"/>
          </a:p>
        </p:txBody>
      </p:sp>
    </p:spTree>
    <p:extLst>
      <p:ext uri="{BB962C8B-B14F-4D97-AF65-F5344CB8AC3E}">
        <p14:creationId xmlns:p14="http://schemas.microsoft.com/office/powerpoint/2010/main" val="268105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BEAE74AD-73B0-498F-9CCB-3B62B0DB8C12}" type="datetimeFigureOut">
              <a:rPr lang="en-US" smtClean="0"/>
              <a:t>9/27/2020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5BBD0F5D-DDB5-47C3-9F74-749B810C24A4}" type="slidenum">
              <a:rPr lang="en-US" smtClean="0"/>
              <a:t>‹#›</a:t>
            </a:fld>
            <a:endParaRPr lang="en-US"/>
          </a:p>
        </p:txBody>
      </p:sp>
    </p:spTree>
    <p:extLst>
      <p:ext uri="{BB962C8B-B14F-4D97-AF65-F5344CB8AC3E}">
        <p14:creationId xmlns:p14="http://schemas.microsoft.com/office/powerpoint/2010/main" val="2162638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BEAE74AD-73B0-498F-9CCB-3B62B0DB8C12}" type="datetimeFigureOut">
              <a:rPr lang="en-US" smtClean="0"/>
              <a:t>9/27/2020</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5BBD0F5D-DDB5-47C3-9F74-749B810C24A4}" type="slidenum">
              <a:rPr lang="en-US" smtClean="0"/>
              <a:t>‹#›</a:t>
            </a:fld>
            <a:endParaRPr lang="en-US"/>
          </a:p>
        </p:txBody>
      </p:sp>
    </p:spTree>
    <p:extLst>
      <p:ext uri="{BB962C8B-B14F-4D97-AF65-F5344CB8AC3E}">
        <p14:creationId xmlns:p14="http://schemas.microsoft.com/office/powerpoint/2010/main" val="1695745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BEAE74AD-73B0-498F-9CCB-3B62B0DB8C12}" type="datetimeFigureOut">
              <a:rPr lang="en-US" smtClean="0"/>
              <a:t>9/27/2020</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5BBD0F5D-DDB5-47C3-9F74-749B810C24A4}" type="slidenum">
              <a:rPr lang="en-US" smtClean="0"/>
              <a:t>‹#›</a:t>
            </a:fld>
            <a:endParaRPr lang="en-US"/>
          </a:p>
        </p:txBody>
      </p:sp>
    </p:spTree>
    <p:extLst>
      <p:ext uri="{BB962C8B-B14F-4D97-AF65-F5344CB8AC3E}">
        <p14:creationId xmlns:p14="http://schemas.microsoft.com/office/powerpoint/2010/main" val="3481640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EAE74AD-73B0-498F-9CCB-3B62B0DB8C12}" type="datetimeFigureOut">
              <a:rPr lang="en-US" smtClean="0"/>
              <a:t>9/27/2020</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5BBD0F5D-DDB5-47C3-9F74-749B810C24A4}" type="slidenum">
              <a:rPr lang="en-US" smtClean="0"/>
              <a:t>‹#›</a:t>
            </a:fld>
            <a:endParaRPr lang="en-US"/>
          </a:p>
        </p:txBody>
      </p:sp>
    </p:spTree>
    <p:extLst>
      <p:ext uri="{BB962C8B-B14F-4D97-AF65-F5344CB8AC3E}">
        <p14:creationId xmlns:p14="http://schemas.microsoft.com/office/powerpoint/2010/main" val="3082572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EAE74AD-73B0-498F-9CCB-3B62B0DB8C12}" type="datetimeFigureOut">
              <a:rPr lang="en-US" smtClean="0"/>
              <a:t>9/27/2020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5BBD0F5D-DDB5-47C3-9F74-749B810C24A4}" type="slidenum">
              <a:rPr lang="en-US" smtClean="0"/>
              <a:t>‹#›</a:t>
            </a:fld>
            <a:endParaRPr lang="en-US"/>
          </a:p>
        </p:txBody>
      </p:sp>
    </p:spTree>
    <p:extLst>
      <p:ext uri="{BB962C8B-B14F-4D97-AF65-F5344CB8AC3E}">
        <p14:creationId xmlns:p14="http://schemas.microsoft.com/office/powerpoint/2010/main" val="349261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EAE74AD-73B0-498F-9CCB-3B62B0DB8C12}" type="datetimeFigureOut">
              <a:rPr lang="en-US" smtClean="0"/>
              <a:t>9/27/2020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5BBD0F5D-DDB5-47C3-9F74-749B810C24A4}" type="slidenum">
              <a:rPr lang="en-US" smtClean="0"/>
              <a:t>‹#›</a:t>
            </a:fld>
            <a:endParaRPr lang="en-US"/>
          </a:p>
        </p:txBody>
      </p:sp>
    </p:spTree>
    <p:extLst>
      <p:ext uri="{BB962C8B-B14F-4D97-AF65-F5344CB8AC3E}">
        <p14:creationId xmlns:p14="http://schemas.microsoft.com/office/powerpoint/2010/main" val="2483199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E74AD-73B0-498F-9CCB-3B62B0DB8C12}" type="datetimeFigureOut">
              <a:rPr lang="en-US" smtClean="0"/>
              <a:t>9/27/2020</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BD0F5D-DDB5-47C3-9F74-749B810C24A4}" type="slidenum">
              <a:rPr lang="en-US" smtClean="0"/>
              <a:t>‹#›</a:t>
            </a:fld>
            <a:endParaRPr lang="en-US"/>
          </a:p>
        </p:txBody>
      </p:sp>
    </p:spTree>
    <p:extLst>
      <p:ext uri="{BB962C8B-B14F-4D97-AF65-F5344CB8AC3E}">
        <p14:creationId xmlns:p14="http://schemas.microsoft.com/office/powerpoint/2010/main" val="3268346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6.jp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 Id="rId4" Type="http://schemas.openxmlformats.org/officeDocument/2006/relationships/image" Target="../media/image7.jp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
        <p:cNvGrpSpPr/>
        <p:nvPr/>
      </p:nvGrpSpPr>
      <p:grpSpPr>
        <a:xfrm>
          <a:off x="0" y="0"/>
          <a:ext cx="0" cy="0"/>
          <a:chOff x="0" y="0"/>
          <a:chExt cx="0" cy="0"/>
        </a:xfrm>
      </p:grpSpPr>
      <p:grpSp>
        <p:nvGrpSpPr>
          <p:cNvPr id="25" name="Google Shape;25;p1"/>
          <p:cNvGrpSpPr/>
          <p:nvPr/>
        </p:nvGrpSpPr>
        <p:grpSpPr>
          <a:xfrm>
            <a:off x="1234739" y="10926"/>
            <a:ext cx="2343619" cy="6836139"/>
            <a:chOff x="0" y="-1"/>
            <a:chExt cx="2343617" cy="6836138"/>
          </a:xfrm>
        </p:grpSpPr>
        <p:sp>
          <p:nvSpPr>
            <p:cNvPr id="26" name="Google Shape;26;p1"/>
            <p:cNvSpPr/>
            <p:nvPr/>
          </p:nvSpPr>
          <p:spPr>
            <a:xfrm>
              <a:off x="0" y="-1"/>
              <a:ext cx="2343612" cy="6836138"/>
            </a:xfrm>
            <a:prstGeom prst="rect">
              <a:avLst/>
            </a:prstGeom>
            <a:solidFill>
              <a:srgbClr val="1F497D"/>
            </a:solidFill>
            <a:ln>
              <a:noFill/>
            </a:ln>
          </p:spPr>
          <p:txBody>
            <a:bodyPr spcFirstLastPara="1" wrap="square" lIns="45700" tIns="45700" rIns="45700" bIns="45700" anchor="ctr" anchorCtr="0">
              <a:noAutofit/>
            </a:bodyPr>
            <a:lstStyle/>
            <a:p>
              <a:pPr algn="ctr">
                <a:buClr>
                  <a:srgbClr val="FFFFFF"/>
                </a:buClr>
                <a:buSzPts val="1800"/>
              </a:pPr>
              <a:endParaRPr b="1">
                <a:solidFill>
                  <a:srgbClr val="FFFFFF"/>
                </a:solidFill>
                <a:latin typeface="Georgia"/>
                <a:ea typeface="Georgia"/>
                <a:cs typeface="Georgia"/>
                <a:sym typeface="Georgia"/>
              </a:endParaRPr>
            </a:p>
          </p:txBody>
        </p:sp>
        <p:sp>
          <p:nvSpPr>
            <p:cNvPr id="27" name="Google Shape;27;p1"/>
            <p:cNvSpPr txBox="1"/>
            <p:nvPr/>
          </p:nvSpPr>
          <p:spPr>
            <a:xfrm>
              <a:off x="0" y="2690941"/>
              <a:ext cx="2343617" cy="1454264"/>
            </a:xfrm>
            <a:prstGeom prst="rect">
              <a:avLst/>
            </a:prstGeom>
            <a:noFill/>
            <a:ln>
              <a:noFill/>
            </a:ln>
          </p:spPr>
          <p:txBody>
            <a:bodyPr spcFirstLastPara="1" wrap="square" lIns="34300" tIns="34300" rIns="34300" bIns="34300" anchor="ctr" anchorCtr="0">
              <a:spAutoFit/>
            </a:bodyPr>
            <a:lstStyle/>
            <a:p>
              <a:pPr algn="ctr">
                <a:buClr>
                  <a:srgbClr val="FFFFFF"/>
                </a:buClr>
                <a:buSzPts val="1800"/>
              </a:pPr>
              <a:r>
                <a:rPr lang="en-US" b="1">
                  <a:solidFill>
                    <a:srgbClr val="FFFFFF"/>
                  </a:solidFill>
                  <a:latin typeface="Georgia"/>
                  <a:ea typeface="Georgia"/>
                  <a:cs typeface="Georgia"/>
                  <a:sym typeface="Georgia"/>
                </a:rPr>
                <a:t>Al-Farabi Kazakh National University</a:t>
              </a:r>
              <a:endParaRPr/>
            </a:p>
            <a:p>
              <a:pPr algn="ctr">
                <a:buClr>
                  <a:srgbClr val="FFFFFF"/>
                </a:buClr>
                <a:buSzPts val="1800"/>
              </a:pPr>
              <a:r>
                <a:rPr lang="en-US" b="1">
                  <a:solidFill>
                    <a:srgbClr val="FFFFFF"/>
                  </a:solidFill>
                  <a:latin typeface="Georgia"/>
                  <a:ea typeface="Georgia"/>
                  <a:cs typeface="Georgia"/>
                  <a:sym typeface="Georgia"/>
                </a:rPr>
                <a:t>Higher School of Medicine</a:t>
              </a:r>
              <a:endParaRPr/>
            </a:p>
          </p:txBody>
        </p:sp>
      </p:grpSp>
      <p:cxnSp>
        <p:nvCxnSpPr>
          <p:cNvPr id="28" name="Google Shape;28;p1"/>
          <p:cNvCxnSpPr/>
          <p:nvPr/>
        </p:nvCxnSpPr>
        <p:spPr>
          <a:xfrm>
            <a:off x="1523996" y="2456435"/>
            <a:ext cx="9153547" cy="1"/>
          </a:xfrm>
          <a:prstGeom prst="straightConnector1">
            <a:avLst/>
          </a:prstGeom>
          <a:noFill/>
          <a:ln w="9525" cap="flat" cmpd="sng">
            <a:solidFill>
              <a:srgbClr val="B7B7B7">
                <a:alpha val="49803"/>
              </a:srgbClr>
            </a:solidFill>
            <a:prstDash val="solid"/>
            <a:round/>
            <a:headEnd type="none" w="sm" len="sm"/>
            <a:tailEnd type="none" w="sm" len="sm"/>
          </a:ln>
        </p:spPr>
      </p:cxnSp>
      <p:sp>
        <p:nvSpPr>
          <p:cNvPr id="29" name="Google Shape;29;p1"/>
          <p:cNvSpPr txBox="1"/>
          <p:nvPr/>
        </p:nvSpPr>
        <p:spPr>
          <a:xfrm>
            <a:off x="3830553" y="2751893"/>
            <a:ext cx="6874896" cy="1354217"/>
          </a:xfrm>
          <a:prstGeom prst="rect">
            <a:avLst/>
          </a:prstGeom>
          <a:noFill/>
          <a:ln>
            <a:noFill/>
          </a:ln>
        </p:spPr>
        <p:txBody>
          <a:bodyPr spcFirstLastPara="1" wrap="square" lIns="0" tIns="0" rIns="0" bIns="0" anchor="ctr" anchorCtr="0">
            <a:spAutoFit/>
          </a:bodyPr>
          <a:lstStyle/>
          <a:p>
            <a:pPr algn="ctr">
              <a:buClr>
                <a:srgbClr val="002060"/>
              </a:buClr>
              <a:buSzPts val="4400"/>
            </a:pPr>
            <a:r>
              <a:rPr lang="en-US" sz="4400" dirty="0" smtClean="0">
                <a:solidFill>
                  <a:srgbClr val="002060"/>
                </a:solidFill>
                <a:latin typeface="Georgia"/>
                <a:ea typeface="Georgia"/>
                <a:cs typeface="Georgia"/>
                <a:sym typeface="Georgia"/>
              </a:rPr>
              <a:t>HORMONES AND THEIR ACTIONS</a:t>
            </a:r>
            <a:endParaRPr sz="1200" dirty="0">
              <a:solidFill>
                <a:srgbClr val="002060"/>
              </a:solidFill>
              <a:latin typeface="Georgia"/>
              <a:ea typeface="Georgia"/>
              <a:cs typeface="Georgia"/>
              <a:sym typeface="Georgia"/>
            </a:endParaRPr>
          </a:p>
        </p:txBody>
      </p:sp>
      <p:pic>
        <p:nvPicPr>
          <p:cNvPr id="30" name="Google Shape;30;p1" descr="image1.png"/>
          <p:cNvPicPr preferRelativeResize="0"/>
          <p:nvPr/>
        </p:nvPicPr>
        <p:blipFill rotWithShape="1">
          <a:blip r:embed="rId3">
            <a:alphaModFix/>
          </a:blip>
          <a:srcRect/>
          <a:stretch/>
        </p:blipFill>
        <p:spPr>
          <a:xfrm>
            <a:off x="1907103" y="1215424"/>
            <a:ext cx="1227553" cy="1069889"/>
          </a:xfrm>
          <a:prstGeom prst="rect">
            <a:avLst/>
          </a:prstGeom>
          <a:noFill/>
          <a:ln>
            <a:noFill/>
          </a:ln>
        </p:spPr>
      </p:pic>
    </p:spTree>
    <p:extLst>
      <p:ext uri="{BB962C8B-B14F-4D97-AF65-F5344CB8AC3E}">
        <p14:creationId xmlns:p14="http://schemas.microsoft.com/office/powerpoint/2010/main" val="132294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fade">
                                      <p:cBhvr>
                                        <p:cTn id="11" dur="3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1338717" y="1084504"/>
            <a:ext cx="9679801" cy="5099656"/>
          </a:xfrm>
          <a:prstGeom prst="rect">
            <a:avLst/>
          </a:prstGeom>
          <a:noFill/>
          <a:ln>
            <a:noFill/>
          </a:ln>
        </p:spPr>
        <p:txBody>
          <a:bodyPr spcFirstLastPara="1" vert="horz" wrap="square" lIns="34300" tIns="34300" rIns="34300" bIns="34300" rtlCol="0" anchor="t" anchorCtr="0">
            <a:normAutofit/>
          </a:bodyPr>
          <a:lstStyle/>
          <a:p>
            <a:r>
              <a:rPr lang="en-US" dirty="0" smtClean="0"/>
              <a:t>All </a:t>
            </a:r>
            <a:r>
              <a:rPr lang="en-US" dirty="0"/>
              <a:t>hormones are made from either </a:t>
            </a:r>
            <a:r>
              <a:rPr lang="en-US" b="1" dirty="0"/>
              <a:t>cholesterol or amino </a:t>
            </a:r>
            <a:r>
              <a:rPr lang="en-US" b="1" dirty="0" smtClean="0"/>
              <a:t>acids</a:t>
            </a:r>
            <a:r>
              <a:rPr lang="en-US" dirty="0" smtClean="0"/>
              <a:t>, with </a:t>
            </a:r>
            <a:r>
              <a:rPr lang="en-US" dirty="0"/>
              <a:t>carbohydrate added in the case of glycoproteins</a:t>
            </a:r>
            <a:r>
              <a:rPr lang="en-US" dirty="0" smtClean="0"/>
              <a:t>.</a:t>
            </a:r>
            <a:endParaRPr lang="en-US" dirty="0"/>
          </a:p>
        </p:txBody>
      </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r>
              <a:rPr lang="en-US" dirty="0"/>
              <a:t>Hormone Synthesis</a:t>
            </a:r>
            <a:endParaRPr lang="en-US" dirty="0"/>
          </a:p>
        </p:txBody>
      </p:sp>
    </p:spTree>
    <p:extLst>
      <p:ext uri="{BB962C8B-B14F-4D97-AF65-F5344CB8AC3E}">
        <p14:creationId xmlns:p14="http://schemas.microsoft.com/office/powerpoint/2010/main" val="23658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1338717" y="1084504"/>
            <a:ext cx="9679801" cy="5099656"/>
          </a:xfrm>
          <a:prstGeom prst="rect">
            <a:avLst/>
          </a:prstGeom>
          <a:noFill/>
          <a:ln>
            <a:noFill/>
          </a:ln>
        </p:spPr>
        <p:txBody>
          <a:bodyPr spcFirstLastPara="1" vert="horz" wrap="square" lIns="34300" tIns="34300" rIns="34300" bIns="34300" rtlCol="0" anchor="t" anchorCtr="0">
            <a:normAutofit/>
          </a:bodyPr>
          <a:lstStyle/>
          <a:p>
            <a:r>
              <a:rPr lang="en-US" dirty="0" smtClean="0"/>
              <a:t>Steroid </a:t>
            </a:r>
            <a:r>
              <a:rPr lang="en-US" dirty="0"/>
              <a:t>hormones are synthesized from </a:t>
            </a:r>
            <a:r>
              <a:rPr lang="en-US" b="1" dirty="0"/>
              <a:t>cholesterol</a:t>
            </a:r>
            <a:r>
              <a:rPr lang="en-US" dirty="0"/>
              <a:t> and </a:t>
            </a:r>
            <a:r>
              <a:rPr lang="en-US" dirty="0" smtClean="0"/>
              <a:t>differ mainly </a:t>
            </a:r>
            <a:r>
              <a:rPr lang="en-US" dirty="0"/>
              <a:t>in the functional groups attached to the </a:t>
            </a:r>
            <a:r>
              <a:rPr lang="en-US" b="1" dirty="0"/>
              <a:t>four-ringed </a:t>
            </a:r>
            <a:r>
              <a:rPr lang="en-US" b="1" dirty="0" smtClean="0"/>
              <a:t>steroid backbone</a:t>
            </a:r>
            <a:r>
              <a:rPr lang="en-US" dirty="0"/>
              <a:t>. </a:t>
            </a:r>
            <a:endParaRPr lang="en-US" dirty="0" smtClean="0"/>
          </a:p>
          <a:p>
            <a:r>
              <a:rPr lang="en-US" dirty="0" smtClean="0"/>
              <a:t>While </a:t>
            </a:r>
            <a:r>
              <a:rPr lang="en-US" dirty="0"/>
              <a:t>estrogen and </a:t>
            </a:r>
            <a:r>
              <a:rPr lang="en-US" dirty="0" smtClean="0"/>
              <a:t>progesterone are </a:t>
            </a:r>
            <a:r>
              <a:rPr lang="en-US" dirty="0"/>
              <a:t>typically thought of as “female” hormones and </a:t>
            </a:r>
            <a:r>
              <a:rPr lang="en-US" dirty="0" smtClean="0"/>
              <a:t>testosterone as </a:t>
            </a:r>
            <a:r>
              <a:rPr lang="en-US" dirty="0"/>
              <a:t>a “male” hormone, these sex steroids are interrelated in </a:t>
            </a:r>
            <a:r>
              <a:rPr lang="en-US" dirty="0" smtClean="0"/>
              <a:t>their synthesis </a:t>
            </a:r>
            <a:r>
              <a:rPr lang="en-US" dirty="0"/>
              <a:t>and have roles in both sexes.</a:t>
            </a:r>
            <a:endParaRPr dirty="0"/>
          </a:p>
        </p:txBody>
      </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r>
              <a:rPr lang="en-US" b="1" dirty="0" smtClean="0"/>
              <a:t>Synthesis of Steroids</a:t>
            </a:r>
            <a:endParaRPr lang="en-US" dirty="0"/>
          </a:p>
        </p:txBody>
      </p:sp>
    </p:spTree>
    <p:extLst>
      <p:ext uri="{BB962C8B-B14F-4D97-AF65-F5344CB8AC3E}">
        <p14:creationId xmlns:p14="http://schemas.microsoft.com/office/powerpoint/2010/main" val="1222972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b="1" dirty="0"/>
              <a:t>Synthesis of Steroids</a:t>
            </a:r>
            <a:endParaRPr dirty="0"/>
          </a:p>
        </p:txBody>
      </p:sp>
      <p:pic>
        <p:nvPicPr>
          <p:cNvPr id="2" name="Рисунок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23412" y="722404"/>
            <a:ext cx="7710411" cy="5541155"/>
          </a:xfrm>
          <a:prstGeom prst="rect">
            <a:avLst/>
          </a:prstGeom>
        </p:spPr>
      </p:pic>
    </p:spTree>
    <p:extLst>
      <p:ext uri="{BB962C8B-B14F-4D97-AF65-F5344CB8AC3E}">
        <p14:creationId xmlns:p14="http://schemas.microsoft.com/office/powerpoint/2010/main" val="12415340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1338717" y="1084504"/>
            <a:ext cx="9679801" cy="4551016"/>
          </a:xfrm>
          <a:prstGeom prst="rect">
            <a:avLst/>
          </a:prstGeom>
          <a:noFill/>
          <a:ln>
            <a:noFill/>
          </a:ln>
        </p:spPr>
        <p:txBody>
          <a:bodyPr spcFirstLastPara="1" vert="horz" wrap="square" lIns="34300" tIns="34300" rIns="34300" bIns="34300" rtlCol="0" anchor="t" anchorCtr="0">
            <a:normAutofit/>
          </a:bodyPr>
          <a:lstStyle/>
          <a:p>
            <a:r>
              <a:rPr lang="en-US" dirty="0" smtClean="0"/>
              <a:t>Peptide </a:t>
            </a:r>
            <a:r>
              <a:rPr lang="en-US" dirty="0"/>
              <a:t>hormones are synthesized the same way as any </a:t>
            </a:r>
            <a:r>
              <a:rPr lang="en-US" dirty="0" smtClean="0"/>
              <a:t>other protein</a:t>
            </a:r>
            <a:r>
              <a:rPr lang="en-US" dirty="0"/>
              <a:t>. The gene for the hormone is transcribed to form a </a:t>
            </a:r>
            <a:r>
              <a:rPr lang="en-US" dirty="0" smtClean="0"/>
              <a:t>molecule of </a:t>
            </a:r>
            <a:r>
              <a:rPr lang="en-US" dirty="0"/>
              <a:t>mRNA, and ribosomes translate the mRNA and </a:t>
            </a:r>
            <a:r>
              <a:rPr lang="en-US" dirty="0" smtClean="0"/>
              <a:t>assemble amino </a:t>
            </a:r>
            <a:r>
              <a:rPr lang="en-US" dirty="0"/>
              <a:t>acids in the right order to make the peptide. After </a:t>
            </a:r>
            <a:r>
              <a:rPr lang="en-US" dirty="0" smtClean="0"/>
              <a:t>the basic </a:t>
            </a:r>
            <a:r>
              <a:rPr lang="en-US" dirty="0"/>
              <a:t>amino acid sequence is assembled, the rough </a:t>
            </a:r>
            <a:r>
              <a:rPr lang="en-US" dirty="0" smtClean="0"/>
              <a:t>endoplasmic reticulum </a:t>
            </a:r>
            <a:r>
              <a:rPr lang="en-US" dirty="0"/>
              <a:t>and Golgi complex may further modify the peptide </a:t>
            </a:r>
            <a:r>
              <a:rPr lang="en-US" dirty="0" smtClean="0"/>
              <a:t>to form </a:t>
            </a:r>
            <a:r>
              <a:rPr lang="en-US" dirty="0"/>
              <a:t>the mature hormone</a:t>
            </a:r>
            <a:r>
              <a:rPr lang="en-US" dirty="0" smtClean="0"/>
              <a:t>.</a:t>
            </a:r>
            <a:endParaRPr dirty="0"/>
          </a:p>
        </p:txBody>
      </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b="1" dirty="0" smtClean="0"/>
              <a:t>Synthesis of Peptides</a:t>
            </a:r>
            <a:endParaRPr b="1" dirty="0"/>
          </a:p>
        </p:txBody>
      </p:sp>
    </p:spTree>
    <p:extLst>
      <p:ext uri="{BB962C8B-B14F-4D97-AF65-F5344CB8AC3E}">
        <p14:creationId xmlns:p14="http://schemas.microsoft.com/office/powerpoint/2010/main" val="2778053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b="1" dirty="0" smtClean="0"/>
              <a:t>Synthesis of Peptides</a:t>
            </a:r>
            <a:endParaRPr b="1" dirty="0"/>
          </a:p>
        </p:txBody>
      </p:sp>
      <p:pic>
        <p:nvPicPr>
          <p:cNvPr id="3" name="Рисунок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4470" y="816914"/>
            <a:ext cx="10718390" cy="5421331"/>
          </a:xfrm>
          <a:prstGeom prst="rect">
            <a:avLst/>
          </a:prstGeom>
        </p:spPr>
      </p:pic>
    </p:spTree>
    <p:extLst>
      <p:ext uri="{BB962C8B-B14F-4D97-AF65-F5344CB8AC3E}">
        <p14:creationId xmlns:p14="http://schemas.microsoft.com/office/powerpoint/2010/main" val="40871258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1338717" y="1084504"/>
            <a:ext cx="9679801" cy="4551016"/>
          </a:xfrm>
          <a:prstGeom prst="rect">
            <a:avLst/>
          </a:prstGeom>
          <a:noFill/>
          <a:ln>
            <a:noFill/>
          </a:ln>
        </p:spPr>
        <p:txBody>
          <a:bodyPr spcFirstLastPara="1" vert="horz" wrap="square" lIns="34300" tIns="34300" rIns="34300" bIns="34300" rtlCol="0" anchor="t" anchorCtr="0">
            <a:normAutofit/>
          </a:bodyPr>
          <a:lstStyle/>
          <a:p>
            <a:r>
              <a:rPr lang="en-US" b="1" dirty="0" smtClean="0"/>
              <a:t>Melatonin</a:t>
            </a:r>
            <a:r>
              <a:rPr lang="en-US" dirty="0" smtClean="0"/>
              <a:t> </a:t>
            </a:r>
            <a:r>
              <a:rPr lang="en-US" dirty="0"/>
              <a:t>is synthesized from the amino acid </a:t>
            </a:r>
            <a:r>
              <a:rPr lang="en-US" b="1" dirty="0"/>
              <a:t>tryptophan</a:t>
            </a:r>
            <a:r>
              <a:rPr lang="en-US" dirty="0"/>
              <a:t> </a:t>
            </a:r>
            <a:r>
              <a:rPr lang="en-US" dirty="0" smtClean="0"/>
              <a:t>and all </a:t>
            </a:r>
            <a:r>
              <a:rPr lang="en-US" dirty="0"/>
              <a:t>the other monoamines from the amino acid </a:t>
            </a:r>
            <a:r>
              <a:rPr lang="en-US" b="1" dirty="0"/>
              <a:t>tyrosine</a:t>
            </a:r>
            <a:r>
              <a:rPr lang="en-US" dirty="0"/>
              <a:t>. </a:t>
            </a:r>
            <a:r>
              <a:rPr lang="en-US" b="1" dirty="0" smtClean="0"/>
              <a:t>Thyroid hormone </a:t>
            </a:r>
            <a:r>
              <a:rPr lang="en-US" dirty="0"/>
              <a:t>(TH) is quite unusual in that it is made of </a:t>
            </a:r>
            <a:r>
              <a:rPr lang="en-US" b="1" i="1" dirty="0"/>
              <a:t>two </a:t>
            </a:r>
            <a:r>
              <a:rPr lang="en-US" b="1" dirty="0" err="1" smtClean="0"/>
              <a:t>tyrosines</a:t>
            </a:r>
            <a:r>
              <a:rPr lang="en-US" dirty="0" smtClean="0"/>
              <a:t>, and </a:t>
            </a:r>
            <a:r>
              <a:rPr lang="en-US" dirty="0"/>
              <a:t>is the only process in the human body that uses iodine; </a:t>
            </a:r>
            <a:r>
              <a:rPr lang="en-US" dirty="0" smtClean="0"/>
              <a:t>a lack </a:t>
            </a:r>
            <a:r>
              <a:rPr lang="en-US" dirty="0"/>
              <a:t>of dietary iodine causes a thyroid disorder called </a:t>
            </a:r>
            <a:r>
              <a:rPr lang="en-US" i="1" dirty="0" smtClean="0"/>
              <a:t>goiter</a:t>
            </a:r>
            <a:r>
              <a:rPr lang="en-US" dirty="0" smtClean="0"/>
              <a:t>.</a:t>
            </a:r>
          </a:p>
        </p:txBody>
      </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b="1" dirty="0" smtClean="0"/>
              <a:t>Synthesis of Monoamines</a:t>
            </a:r>
            <a:endParaRPr dirty="0"/>
          </a:p>
        </p:txBody>
      </p:sp>
    </p:spTree>
    <p:extLst>
      <p:ext uri="{BB962C8B-B14F-4D97-AF65-F5344CB8AC3E}">
        <p14:creationId xmlns:p14="http://schemas.microsoft.com/office/powerpoint/2010/main" val="26011026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1338717" y="1084504"/>
            <a:ext cx="9679801" cy="4551016"/>
          </a:xfrm>
          <a:prstGeom prst="rect">
            <a:avLst/>
          </a:prstGeom>
          <a:noFill/>
          <a:ln>
            <a:noFill/>
          </a:ln>
        </p:spPr>
        <p:txBody>
          <a:bodyPr spcFirstLastPara="1" vert="horz" wrap="square" lIns="34300" tIns="34300" rIns="34300" bIns="34300" rtlCol="0" anchor="t" anchorCtr="0">
            <a:normAutofit/>
          </a:bodyPr>
          <a:lstStyle/>
          <a:p>
            <a:r>
              <a:rPr lang="en-US" dirty="0"/>
              <a:t>1. Cells of the thyroid </a:t>
            </a:r>
            <a:r>
              <a:rPr lang="en-US" dirty="0" err="1"/>
              <a:t>follicule</a:t>
            </a:r>
            <a:r>
              <a:rPr lang="en-US" dirty="0"/>
              <a:t> begin the process by absorbing iodide (I–) ions from the blood of nearby capillaries. At the apical surface of the cells, facing the lumen of the follicle, they oxidize I– to a reactive form of iodine represented by I* in the figure.</a:t>
            </a:r>
          </a:p>
          <a:p>
            <a:endParaRPr lang="en-US" dirty="0" smtClean="0"/>
          </a:p>
        </p:txBody>
      </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b="1" dirty="0" smtClean="0"/>
              <a:t>Synthesis of Thyroid hormone</a:t>
            </a:r>
            <a:endParaRPr dirty="0"/>
          </a:p>
        </p:txBody>
      </p:sp>
    </p:spTree>
    <p:extLst>
      <p:ext uri="{BB962C8B-B14F-4D97-AF65-F5344CB8AC3E}">
        <p14:creationId xmlns:p14="http://schemas.microsoft.com/office/powerpoint/2010/main" val="21675927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1338717" y="1084504"/>
            <a:ext cx="9679801" cy="4551016"/>
          </a:xfrm>
          <a:prstGeom prst="rect">
            <a:avLst/>
          </a:prstGeom>
          <a:noFill/>
          <a:ln>
            <a:noFill/>
          </a:ln>
        </p:spPr>
        <p:txBody>
          <a:bodyPr spcFirstLastPara="1" vert="horz" wrap="square" lIns="34300" tIns="34300" rIns="34300" bIns="34300" rtlCol="0" anchor="t" anchorCtr="0">
            <a:normAutofit/>
          </a:bodyPr>
          <a:lstStyle/>
          <a:p>
            <a:r>
              <a:rPr lang="en-US" dirty="0" smtClean="0"/>
              <a:t>2. In </a:t>
            </a:r>
            <a:r>
              <a:rPr lang="en-US" dirty="0"/>
              <a:t>the meantime, the follicle cells also synthesize a </a:t>
            </a:r>
            <a:r>
              <a:rPr lang="en-US" dirty="0" smtClean="0"/>
              <a:t>large protein </a:t>
            </a:r>
            <a:r>
              <a:rPr lang="en-US" dirty="0"/>
              <a:t>called </a:t>
            </a:r>
            <a:r>
              <a:rPr lang="en-US" b="1" dirty="0"/>
              <a:t>thyroglobulin (</a:t>
            </a:r>
            <a:r>
              <a:rPr lang="en-US" b="1" dirty="0" err="1"/>
              <a:t>Tg</a:t>
            </a:r>
            <a:r>
              <a:rPr lang="en-US" b="1" dirty="0"/>
              <a:t>). </a:t>
            </a:r>
            <a:r>
              <a:rPr lang="en-US" dirty="0"/>
              <a:t>Each </a:t>
            </a:r>
            <a:r>
              <a:rPr lang="en-US" dirty="0" err="1"/>
              <a:t>Tg</a:t>
            </a:r>
            <a:r>
              <a:rPr lang="en-US" dirty="0"/>
              <a:t> has 123 </a:t>
            </a:r>
            <a:r>
              <a:rPr lang="en-US" dirty="0" err="1" smtClean="0"/>
              <a:t>tyrosines</a:t>
            </a:r>
            <a:r>
              <a:rPr lang="en-US" dirty="0" smtClean="0"/>
              <a:t> among </a:t>
            </a:r>
            <a:r>
              <a:rPr lang="en-US" dirty="0"/>
              <a:t>its amino acids, but only 4 to 8 of them </a:t>
            </a:r>
            <a:r>
              <a:rPr lang="en-US" dirty="0" smtClean="0"/>
              <a:t>are used </a:t>
            </a:r>
            <a:r>
              <a:rPr lang="en-US" dirty="0"/>
              <a:t>to make TH. The cells release thyroglobulin by </a:t>
            </a:r>
            <a:r>
              <a:rPr lang="en-US" dirty="0" smtClean="0"/>
              <a:t>exocytosis from </a:t>
            </a:r>
            <a:r>
              <a:rPr lang="en-US" dirty="0"/>
              <a:t>their apical surfaces into the </a:t>
            </a:r>
            <a:r>
              <a:rPr lang="en-US" dirty="0" smtClean="0"/>
              <a:t>lumen.</a:t>
            </a:r>
          </a:p>
          <a:p>
            <a:endParaRPr dirty="0"/>
          </a:p>
        </p:txBody>
      </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b="1" dirty="0"/>
              <a:t>Synthesis of Thyroid hormone</a:t>
            </a:r>
            <a:endParaRPr dirty="0"/>
          </a:p>
        </p:txBody>
      </p:sp>
    </p:spTree>
    <p:extLst>
      <p:ext uri="{BB962C8B-B14F-4D97-AF65-F5344CB8AC3E}">
        <p14:creationId xmlns:p14="http://schemas.microsoft.com/office/powerpoint/2010/main" val="39744265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822960" y="828487"/>
            <a:ext cx="10584179" cy="5462154"/>
          </a:xfrm>
          <a:prstGeom prst="rect">
            <a:avLst/>
          </a:prstGeom>
          <a:noFill/>
          <a:ln>
            <a:noFill/>
          </a:ln>
        </p:spPr>
        <p:txBody>
          <a:bodyPr spcFirstLastPara="1" vert="horz" wrap="square" lIns="34300" tIns="34300" rIns="34300" bIns="34300" rtlCol="0" anchor="t" anchorCtr="0">
            <a:normAutofit fontScale="92500" lnSpcReduction="10000"/>
          </a:bodyPr>
          <a:lstStyle/>
          <a:p>
            <a:r>
              <a:rPr lang="en-US" dirty="0" smtClean="0"/>
              <a:t>3. </a:t>
            </a:r>
            <a:r>
              <a:rPr lang="en-US" dirty="0"/>
              <a:t>An enzyme at the cell surface adds iodine to some of the </a:t>
            </a:r>
            <a:r>
              <a:rPr lang="en-US" dirty="0" err="1"/>
              <a:t>tyrosines</a:t>
            </a:r>
            <a:r>
              <a:rPr lang="en-US" dirty="0"/>
              <a:t>. Some </a:t>
            </a:r>
            <a:r>
              <a:rPr lang="en-US" dirty="0" err="1"/>
              <a:t>tyrosines</a:t>
            </a:r>
            <a:r>
              <a:rPr lang="en-US" dirty="0"/>
              <a:t> receive one iodine and become </a:t>
            </a:r>
            <a:r>
              <a:rPr lang="en-US" i="1" dirty="0" err="1"/>
              <a:t>monoiodotyrosine</a:t>
            </a:r>
            <a:r>
              <a:rPr lang="en-US" i="1" dirty="0"/>
              <a:t> (MIT) </a:t>
            </a:r>
            <a:r>
              <a:rPr lang="en-US" dirty="0"/>
              <a:t>(MON-oh-eye-OH-do-TY-</a:t>
            </a:r>
            <a:r>
              <a:rPr lang="en-US" dirty="0" err="1"/>
              <a:t>roseen</a:t>
            </a:r>
            <a:r>
              <a:rPr lang="en-US" dirty="0"/>
              <a:t>); some receive two and become </a:t>
            </a:r>
            <a:r>
              <a:rPr lang="en-US" i="1" dirty="0"/>
              <a:t>diiodotyrosine (DIT</a:t>
            </a:r>
            <a:r>
              <a:rPr lang="en-US" i="1" dirty="0" smtClean="0"/>
              <a:t>)</a:t>
            </a:r>
            <a:r>
              <a:rPr lang="en-US" dirty="0" smtClean="0"/>
              <a:t>. Where </a:t>
            </a:r>
            <a:r>
              <a:rPr lang="en-US" dirty="0"/>
              <a:t>the </a:t>
            </a:r>
            <a:r>
              <a:rPr lang="en-US" dirty="0" err="1"/>
              <a:t>Tg</a:t>
            </a:r>
            <a:r>
              <a:rPr lang="en-US" dirty="0"/>
              <a:t> folds back on itself and two </a:t>
            </a:r>
            <a:r>
              <a:rPr lang="en-US" dirty="0" err="1"/>
              <a:t>tyrosines</a:t>
            </a:r>
            <a:r>
              <a:rPr lang="en-US" dirty="0"/>
              <a:t> meet, or where one tyrosine meets another on an adjacent </a:t>
            </a:r>
            <a:r>
              <a:rPr lang="en-US" dirty="0" err="1"/>
              <a:t>Tg</a:t>
            </a:r>
            <a:r>
              <a:rPr lang="en-US" dirty="0"/>
              <a:t>, the </a:t>
            </a:r>
            <a:r>
              <a:rPr lang="en-US" dirty="0" err="1"/>
              <a:t>tyrosines</a:t>
            </a:r>
            <a:r>
              <a:rPr lang="en-US" dirty="0"/>
              <a:t> link to each other through their side groups</a:t>
            </a:r>
            <a:r>
              <a:rPr lang="en-US" dirty="0" smtClean="0"/>
              <a:t>.</a:t>
            </a:r>
          </a:p>
          <a:p>
            <a:r>
              <a:rPr lang="en-US" dirty="0"/>
              <a:t>If an MIT links up with a DIT, they form a complex with </a:t>
            </a:r>
            <a:r>
              <a:rPr lang="en-US" dirty="0" smtClean="0"/>
              <a:t>three </a:t>
            </a:r>
            <a:r>
              <a:rPr lang="en-US" dirty="0" err="1" smtClean="0"/>
              <a:t>iodines</a:t>
            </a:r>
            <a:r>
              <a:rPr lang="en-US" dirty="0"/>
              <a:t>, destined to become the T3 form of thyroid </a:t>
            </a:r>
            <a:r>
              <a:rPr lang="en-US" dirty="0" smtClean="0"/>
              <a:t>hormone; if </a:t>
            </a:r>
            <a:r>
              <a:rPr lang="en-US" dirty="0"/>
              <a:t>two DITs unite, they form the forerunner of the T4 </a:t>
            </a:r>
            <a:r>
              <a:rPr lang="en-US" dirty="0" smtClean="0"/>
              <a:t>form, with </a:t>
            </a:r>
            <a:r>
              <a:rPr lang="en-US" dirty="0"/>
              <a:t>four </a:t>
            </a:r>
            <a:r>
              <a:rPr lang="en-US" dirty="0" err="1"/>
              <a:t>iodines</a:t>
            </a:r>
            <a:r>
              <a:rPr lang="en-US" dirty="0"/>
              <a:t>. One tyrosine then breaks away from its </a:t>
            </a:r>
            <a:r>
              <a:rPr lang="en-US" dirty="0" err="1" smtClean="0"/>
              <a:t>Tg</a:t>
            </a:r>
            <a:r>
              <a:rPr lang="en-US" dirty="0" smtClean="0"/>
              <a:t>, but </a:t>
            </a:r>
            <a:r>
              <a:rPr lang="en-US" dirty="0"/>
              <a:t>for the time being, the hormone remains anchored to </a:t>
            </a:r>
            <a:r>
              <a:rPr lang="en-US" dirty="0" err="1" smtClean="0"/>
              <a:t>Tg</a:t>
            </a:r>
            <a:r>
              <a:rPr lang="en-US" dirty="0" smtClean="0"/>
              <a:t> through </a:t>
            </a:r>
            <a:r>
              <a:rPr lang="en-US" dirty="0"/>
              <a:t>its other tyrosine. </a:t>
            </a:r>
            <a:r>
              <a:rPr lang="en-US" dirty="0" err="1"/>
              <a:t>Tg</a:t>
            </a:r>
            <a:r>
              <a:rPr lang="en-US" dirty="0"/>
              <a:t> is stored in the follicles </a:t>
            </a:r>
            <a:r>
              <a:rPr lang="en-US" dirty="0" smtClean="0"/>
              <a:t>until the </a:t>
            </a:r>
            <a:r>
              <a:rPr lang="en-US" dirty="0"/>
              <a:t>thyroid gland receives a signal to release it</a:t>
            </a:r>
            <a:r>
              <a:rPr lang="en-US" dirty="0" smtClean="0"/>
              <a:t>.</a:t>
            </a:r>
            <a:endParaRPr dirty="0"/>
          </a:p>
        </p:txBody>
      </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b="1" dirty="0"/>
              <a:t>Synthesis of Thyroid hormone</a:t>
            </a:r>
            <a:endParaRPr dirty="0"/>
          </a:p>
        </p:txBody>
      </p:sp>
    </p:spTree>
    <p:extLst>
      <p:ext uri="{BB962C8B-B14F-4D97-AF65-F5344CB8AC3E}">
        <p14:creationId xmlns:p14="http://schemas.microsoft.com/office/powerpoint/2010/main" val="14769488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1338717" y="1084504"/>
            <a:ext cx="9679801" cy="4551016"/>
          </a:xfrm>
          <a:prstGeom prst="rect">
            <a:avLst/>
          </a:prstGeom>
          <a:noFill/>
          <a:ln>
            <a:noFill/>
          </a:ln>
        </p:spPr>
        <p:txBody>
          <a:bodyPr spcFirstLastPara="1" vert="horz" wrap="square" lIns="34300" tIns="34300" rIns="34300" bIns="34300" rtlCol="0" anchor="t" anchorCtr="0">
            <a:normAutofit/>
          </a:bodyPr>
          <a:lstStyle/>
          <a:p>
            <a:r>
              <a:rPr lang="en-US" dirty="0" smtClean="0"/>
              <a:t>4. </a:t>
            </a:r>
            <a:r>
              <a:rPr lang="en-US" dirty="0"/>
              <a:t>When the follicle cells receive thyroid-stimulating </a:t>
            </a:r>
            <a:r>
              <a:rPr lang="en-US" dirty="0" smtClean="0"/>
              <a:t>hormone (TSH</a:t>
            </a:r>
            <a:r>
              <a:rPr lang="en-US" dirty="0"/>
              <a:t>) from the anterior pituitary, they absorb droplets of </a:t>
            </a:r>
            <a:r>
              <a:rPr lang="en-US" dirty="0" err="1" smtClean="0"/>
              <a:t>Tg</a:t>
            </a:r>
            <a:r>
              <a:rPr lang="en-US" dirty="0" smtClean="0"/>
              <a:t> by </a:t>
            </a:r>
            <a:r>
              <a:rPr lang="en-US" dirty="0"/>
              <a:t>pinocytosis. Within the cells, a lysosome contributes </a:t>
            </a:r>
            <a:r>
              <a:rPr lang="en-US" dirty="0" smtClean="0"/>
              <a:t>an enzyme </a:t>
            </a:r>
            <a:r>
              <a:rPr lang="en-US" dirty="0"/>
              <a:t>that hydrolyzes the </a:t>
            </a:r>
            <a:r>
              <a:rPr lang="en-US" dirty="0" err="1"/>
              <a:t>Tg</a:t>
            </a:r>
            <a:r>
              <a:rPr lang="en-US" dirty="0"/>
              <a:t> chain, liberating thyroid </a:t>
            </a:r>
            <a:r>
              <a:rPr lang="en-US" dirty="0" smtClean="0"/>
              <a:t>hormone (TH).</a:t>
            </a:r>
            <a:endParaRPr lang="en-US" dirty="0"/>
          </a:p>
        </p:txBody>
      </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b="1" dirty="0"/>
              <a:t>Synthesis of Thyroid hormone</a:t>
            </a:r>
            <a:endParaRPr dirty="0"/>
          </a:p>
        </p:txBody>
      </p:sp>
    </p:spTree>
    <p:extLst>
      <p:ext uri="{BB962C8B-B14F-4D97-AF65-F5344CB8AC3E}">
        <p14:creationId xmlns:p14="http://schemas.microsoft.com/office/powerpoint/2010/main" val="2231396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Google Shape;35;p2"/>
          <p:cNvSpPr/>
          <p:nvPr/>
        </p:nvSpPr>
        <p:spPr>
          <a:xfrm>
            <a:off x="1519825" y="2344559"/>
            <a:ext cx="9152350" cy="2168888"/>
          </a:xfrm>
          <a:prstGeom prst="rect">
            <a:avLst/>
          </a:prstGeom>
          <a:solidFill>
            <a:srgbClr val="1F497D"/>
          </a:solidFill>
          <a:ln>
            <a:noFill/>
          </a:ln>
        </p:spPr>
        <p:txBody>
          <a:bodyPr spcFirstLastPara="1" wrap="square" lIns="45700" tIns="45700" rIns="45700" bIns="45700" anchor="ctr" anchorCtr="0">
            <a:noAutofit/>
          </a:bodyPr>
          <a:lstStyle/>
          <a:p>
            <a:pPr algn="ctr">
              <a:buClr>
                <a:srgbClr val="F4F4F4"/>
              </a:buClr>
              <a:buSzPts val="1800"/>
            </a:pPr>
            <a:endParaRPr>
              <a:solidFill>
                <a:srgbClr val="F4F4F4"/>
              </a:solidFill>
              <a:latin typeface="Trebuchet MS"/>
              <a:ea typeface="Trebuchet MS"/>
              <a:cs typeface="Trebuchet MS"/>
              <a:sym typeface="Trebuchet MS"/>
            </a:endParaRPr>
          </a:p>
        </p:txBody>
      </p:sp>
      <p:sp>
        <p:nvSpPr>
          <p:cNvPr id="36" name="Google Shape;36;p2"/>
          <p:cNvSpPr txBox="1"/>
          <p:nvPr/>
        </p:nvSpPr>
        <p:spPr>
          <a:xfrm>
            <a:off x="3534003" y="2324525"/>
            <a:ext cx="4108576" cy="1692822"/>
          </a:xfrm>
          <a:prstGeom prst="rect">
            <a:avLst/>
          </a:prstGeom>
          <a:noFill/>
          <a:ln>
            <a:noFill/>
          </a:ln>
        </p:spPr>
        <p:txBody>
          <a:bodyPr spcFirstLastPara="1" wrap="square" lIns="38125" tIns="38125" rIns="38125" bIns="38125" anchor="ctr" anchorCtr="0">
            <a:spAutoFit/>
          </a:bodyPr>
          <a:lstStyle/>
          <a:p>
            <a:pPr marL="403278" indent="-444500">
              <a:lnSpc>
                <a:spcPct val="150000"/>
              </a:lnSpc>
              <a:buClr>
                <a:srgbClr val="F4F4F4"/>
              </a:buClr>
              <a:buSzPts val="7000"/>
              <a:buFont typeface="Times New Roman"/>
              <a:buChar char="◆"/>
            </a:pPr>
            <a:r>
              <a:rPr lang="en-US" sz="7000" b="1" dirty="0">
                <a:solidFill>
                  <a:srgbClr val="F4F4F4"/>
                </a:solidFill>
                <a:latin typeface="Times New Roman"/>
                <a:ea typeface="Times New Roman"/>
                <a:cs typeface="Times New Roman"/>
                <a:sym typeface="Times New Roman"/>
              </a:rPr>
              <a:t> </a:t>
            </a:r>
            <a:r>
              <a:rPr lang="en-US" sz="7000" b="1" dirty="0" smtClean="0">
                <a:solidFill>
                  <a:srgbClr val="F4F4F4"/>
                </a:solidFill>
                <a:latin typeface="Times New Roman"/>
                <a:ea typeface="Times New Roman"/>
                <a:cs typeface="Times New Roman"/>
                <a:sym typeface="Times New Roman"/>
              </a:rPr>
              <a:t>Part 1</a:t>
            </a:r>
            <a:r>
              <a:rPr lang="ru-KZ" sz="7000" b="1" dirty="0" smtClean="0">
                <a:solidFill>
                  <a:srgbClr val="F4F4F4"/>
                </a:solidFill>
                <a:latin typeface="Times New Roman"/>
                <a:ea typeface="Times New Roman"/>
                <a:cs typeface="Times New Roman"/>
                <a:sym typeface="Times New Roman"/>
              </a:rPr>
              <a:t> </a:t>
            </a:r>
            <a:endParaRPr dirty="0"/>
          </a:p>
        </p:txBody>
      </p:sp>
    </p:spTree>
    <p:extLst>
      <p:ext uri="{BB962C8B-B14F-4D97-AF65-F5344CB8AC3E}">
        <p14:creationId xmlns:p14="http://schemas.microsoft.com/office/powerpoint/2010/main" val="2651292159"/>
      </p:ext>
    </p:extLst>
  </p:cSld>
  <p:clrMapOvr>
    <a:masterClrMapping/>
  </p:clrMapOvr>
  <mc:AlternateContent xmlns:mc="http://schemas.openxmlformats.org/markup-compatibility/2006" xmlns:p14="http://schemas.microsoft.com/office/powerpoint/2010/main">
    <mc:Choice Requires="p14">
      <p:transition spd="slow" p14:dur="1200">
        <p:push dir="r"/>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1338717" y="1084504"/>
            <a:ext cx="9679801" cy="4551016"/>
          </a:xfrm>
          <a:prstGeom prst="rect">
            <a:avLst/>
          </a:prstGeom>
          <a:noFill/>
          <a:ln>
            <a:noFill/>
          </a:ln>
        </p:spPr>
        <p:txBody>
          <a:bodyPr spcFirstLastPara="1" vert="horz" wrap="square" lIns="34300" tIns="34300" rIns="34300" bIns="34300" rtlCol="0" anchor="t" anchorCtr="0">
            <a:normAutofit/>
          </a:bodyPr>
          <a:lstStyle/>
          <a:p>
            <a:r>
              <a:rPr lang="en-US" dirty="0" smtClean="0"/>
              <a:t>5. </a:t>
            </a:r>
            <a:r>
              <a:rPr lang="en-US" dirty="0"/>
              <a:t>TH is released from the basal side of the follicle cells into nearby blood capillaries. In the blood, it binds to various transport proteins that carry it to its target cells. The released hormone is about 10% T3 and 90% </a:t>
            </a:r>
            <a:r>
              <a:rPr lang="en-US" dirty="0" smtClean="0"/>
              <a:t>T4.</a:t>
            </a:r>
            <a:endParaRPr lang="en-US" dirty="0"/>
          </a:p>
        </p:txBody>
      </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b="1" dirty="0"/>
              <a:t>Synthesis of Thyroid hormone</a:t>
            </a:r>
            <a:endParaRPr dirty="0"/>
          </a:p>
        </p:txBody>
      </p:sp>
    </p:spTree>
    <p:extLst>
      <p:ext uri="{BB962C8B-B14F-4D97-AF65-F5344CB8AC3E}">
        <p14:creationId xmlns:p14="http://schemas.microsoft.com/office/powerpoint/2010/main" val="27868750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pic>
        <p:nvPicPr>
          <p:cNvPr id="2" name="Рисунок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37743" y="-22860"/>
            <a:ext cx="7300669" cy="6335202"/>
          </a:xfrm>
          <a:prstGeom prst="rect">
            <a:avLst/>
          </a:prstGeom>
        </p:spPr>
      </p:pic>
    </p:spTree>
    <p:extLst>
      <p:ext uri="{BB962C8B-B14F-4D97-AF65-F5344CB8AC3E}">
        <p14:creationId xmlns:p14="http://schemas.microsoft.com/office/powerpoint/2010/main" val="37308281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1338717" y="1084504"/>
            <a:ext cx="9679801" cy="4551016"/>
          </a:xfrm>
          <a:prstGeom prst="rect">
            <a:avLst/>
          </a:prstGeom>
          <a:noFill/>
          <a:ln>
            <a:noFill/>
          </a:ln>
        </p:spPr>
        <p:txBody>
          <a:bodyPr spcFirstLastPara="1" vert="horz" wrap="square" lIns="34300" tIns="34300" rIns="34300" bIns="34300" rtlCol="0" anchor="t" anchorCtr="0">
            <a:normAutofit/>
          </a:bodyPr>
          <a:lstStyle/>
          <a:p>
            <a:r>
              <a:rPr lang="en-US" dirty="0" smtClean="0"/>
              <a:t>Hormones are </a:t>
            </a:r>
            <a:r>
              <a:rPr lang="en-US" dirty="0"/>
              <a:t>secreted in some cases on a daily (circadian) rhythm, in </a:t>
            </a:r>
            <a:r>
              <a:rPr lang="en-US" dirty="0" smtClean="0"/>
              <a:t>other cases </a:t>
            </a:r>
            <a:r>
              <a:rPr lang="en-US" dirty="0"/>
              <a:t>on a monthly rhythm (in a woman’s ovarian cycle), or </a:t>
            </a:r>
            <a:r>
              <a:rPr lang="en-US" dirty="0" smtClean="0"/>
              <a:t>under the </a:t>
            </a:r>
            <a:r>
              <a:rPr lang="en-US" dirty="0"/>
              <a:t>influence of stimuli that signify a need for them. These </a:t>
            </a:r>
            <a:r>
              <a:rPr lang="en-US" dirty="0" smtClean="0"/>
              <a:t>stimuli are </a:t>
            </a:r>
            <a:r>
              <a:rPr lang="en-US" dirty="0"/>
              <a:t>of three kinds.</a:t>
            </a:r>
            <a:endParaRPr dirty="0"/>
          </a:p>
        </p:txBody>
      </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r>
              <a:rPr lang="en-US" b="1" dirty="0"/>
              <a:t>Hormone Secretion</a:t>
            </a:r>
            <a:endParaRPr lang="en-US" b="1" dirty="0"/>
          </a:p>
        </p:txBody>
      </p:sp>
    </p:spTree>
    <p:extLst>
      <p:ext uri="{BB962C8B-B14F-4D97-AF65-F5344CB8AC3E}">
        <p14:creationId xmlns:p14="http://schemas.microsoft.com/office/powerpoint/2010/main" val="10679233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1338717" y="1084504"/>
            <a:ext cx="9679801" cy="4551016"/>
          </a:xfrm>
          <a:prstGeom prst="rect">
            <a:avLst/>
          </a:prstGeom>
          <a:noFill/>
          <a:ln>
            <a:noFill/>
          </a:ln>
        </p:spPr>
        <p:txBody>
          <a:bodyPr spcFirstLastPara="1" vert="horz" wrap="square" lIns="34300" tIns="34300" rIns="34300" bIns="34300" rtlCol="0" anchor="t" anchorCtr="0">
            <a:normAutofit/>
          </a:bodyPr>
          <a:lstStyle/>
          <a:p>
            <a:r>
              <a:rPr lang="en-US" dirty="0" smtClean="0"/>
              <a:t>Nerve </a:t>
            </a:r>
            <a:r>
              <a:rPr lang="en-US" dirty="0"/>
              <a:t>fibers supply some endocrine </a:t>
            </a:r>
            <a:r>
              <a:rPr lang="en-US" dirty="0" smtClean="0"/>
              <a:t>glands and </a:t>
            </a:r>
            <a:r>
              <a:rPr lang="en-US" dirty="0"/>
              <a:t>elicit the release of their hormones. For example, </a:t>
            </a:r>
            <a:endParaRPr lang="en-US" dirty="0" smtClean="0"/>
          </a:p>
          <a:p>
            <a:r>
              <a:rPr lang="en-US" dirty="0" smtClean="0"/>
              <a:t>- the sympathetic </a:t>
            </a:r>
            <a:r>
              <a:rPr lang="en-US" dirty="0"/>
              <a:t>nervous system stimulates the adrenal medulla </a:t>
            </a:r>
            <a:r>
              <a:rPr lang="en-US" dirty="0" smtClean="0"/>
              <a:t>to secrete </a:t>
            </a:r>
            <a:r>
              <a:rPr lang="en-US" dirty="0"/>
              <a:t>epinephrine and norepinephrine in situations of </a:t>
            </a:r>
            <a:r>
              <a:rPr lang="en-US" dirty="0" smtClean="0"/>
              <a:t>stress. </a:t>
            </a:r>
          </a:p>
          <a:p>
            <a:r>
              <a:rPr lang="en-US" dirty="0" smtClean="0"/>
              <a:t>- in </a:t>
            </a:r>
            <a:r>
              <a:rPr lang="en-US" dirty="0"/>
              <a:t>childbirth, nerve signals originate from stretch receptors </a:t>
            </a:r>
            <a:r>
              <a:rPr lang="en-US" dirty="0" smtClean="0"/>
              <a:t>in the </a:t>
            </a:r>
            <a:r>
              <a:rPr lang="en-US" dirty="0"/>
              <a:t>uterus, travel up the spinal cord and brainstem to the </a:t>
            </a:r>
            <a:r>
              <a:rPr lang="en-US" dirty="0" smtClean="0"/>
              <a:t>hypothalamus, and </a:t>
            </a:r>
            <a:r>
              <a:rPr lang="en-US" dirty="0"/>
              <a:t>stimulate the release </a:t>
            </a:r>
            <a:r>
              <a:rPr lang="en-US" dirty="0" smtClean="0"/>
              <a:t>of.</a:t>
            </a:r>
            <a:endParaRPr lang="en-US" dirty="0"/>
          </a:p>
        </p:txBody>
      </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dirty="0"/>
              <a:t>1. </a:t>
            </a:r>
            <a:r>
              <a:rPr lang="en-US" b="1" dirty="0"/>
              <a:t>Neural </a:t>
            </a:r>
            <a:r>
              <a:rPr lang="en-US" b="1" dirty="0" smtClean="0"/>
              <a:t>stimuli</a:t>
            </a:r>
            <a:endParaRPr dirty="0"/>
          </a:p>
        </p:txBody>
      </p:sp>
    </p:spTree>
    <p:extLst>
      <p:ext uri="{BB962C8B-B14F-4D97-AF65-F5344CB8AC3E}">
        <p14:creationId xmlns:p14="http://schemas.microsoft.com/office/powerpoint/2010/main" val="31530411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1338717" y="1084504"/>
            <a:ext cx="9679801" cy="4551016"/>
          </a:xfrm>
          <a:prstGeom prst="rect">
            <a:avLst/>
          </a:prstGeom>
          <a:noFill/>
          <a:ln>
            <a:noFill/>
          </a:ln>
        </p:spPr>
        <p:txBody>
          <a:bodyPr spcFirstLastPara="1" vert="horz" wrap="square" lIns="34300" tIns="34300" rIns="34300" bIns="34300" rtlCol="0" anchor="t" anchorCtr="0">
            <a:normAutofit/>
          </a:bodyPr>
          <a:lstStyle/>
          <a:p>
            <a:r>
              <a:rPr lang="en-US" dirty="0" smtClean="0"/>
              <a:t>Hormones </a:t>
            </a:r>
            <a:r>
              <a:rPr lang="en-US" dirty="0"/>
              <a:t>from the hypothalamus regulate secretion by the </a:t>
            </a:r>
            <a:r>
              <a:rPr lang="en-US" b="1" dirty="0"/>
              <a:t>anterior pituitary gland</a:t>
            </a:r>
            <a:r>
              <a:rPr lang="en-US" dirty="0"/>
              <a:t>, and pituitary hormones stimulate other endocrine glands to release thyroid hormone, sex hormones, and cortisol</a:t>
            </a:r>
            <a:r>
              <a:rPr lang="en-US" dirty="0" smtClean="0"/>
              <a:t>.</a:t>
            </a:r>
            <a:endParaRPr lang="en-US" dirty="0"/>
          </a:p>
        </p:txBody>
      </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dirty="0"/>
              <a:t>2. </a:t>
            </a:r>
            <a:r>
              <a:rPr lang="en-US" b="1" dirty="0"/>
              <a:t>Hormonal </a:t>
            </a:r>
            <a:r>
              <a:rPr lang="en-US" b="1" dirty="0" smtClean="0"/>
              <a:t>stimuli</a:t>
            </a:r>
            <a:endParaRPr dirty="0"/>
          </a:p>
        </p:txBody>
      </p:sp>
    </p:spTree>
    <p:extLst>
      <p:ext uri="{BB962C8B-B14F-4D97-AF65-F5344CB8AC3E}">
        <p14:creationId xmlns:p14="http://schemas.microsoft.com/office/powerpoint/2010/main" val="37396273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1338717" y="1084504"/>
            <a:ext cx="9679801" cy="4551016"/>
          </a:xfrm>
          <a:prstGeom prst="rect">
            <a:avLst/>
          </a:prstGeom>
          <a:noFill/>
          <a:ln>
            <a:noFill/>
          </a:ln>
        </p:spPr>
        <p:txBody>
          <a:bodyPr spcFirstLastPara="1" vert="horz" wrap="square" lIns="34300" tIns="34300" rIns="34300" bIns="34300" rtlCol="0" anchor="t" anchorCtr="0">
            <a:normAutofit/>
          </a:bodyPr>
          <a:lstStyle/>
          <a:p>
            <a:r>
              <a:rPr lang="en-US" dirty="0" smtClean="0"/>
              <a:t>This </a:t>
            </a:r>
            <a:r>
              <a:rPr lang="en-US" dirty="0"/>
              <a:t>refers to blood-borne stimuli. For example, </a:t>
            </a:r>
            <a:endParaRPr lang="en-US" dirty="0" smtClean="0"/>
          </a:p>
          <a:p>
            <a:r>
              <a:rPr lang="en-US" dirty="0" smtClean="0"/>
              <a:t>- rising </a:t>
            </a:r>
            <a:r>
              <a:rPr lang="en-US" dirty="0"/>
              <a:t>blood glucose concentration stimulates the release of </a:t>
            </a:r>
            <a:r>
              <a:rPr lang="en-US" b="1" dirty="0" smtClean="0"/>
              <a:t>insulin</a:t>
            </a:r>
            <a:r>
              <a:rPr lang="en-US" dirty="0" smtClean="0"/>
              <a:t>; </a:t>
            </a:r>
          </a:p>
          <a:p>
            <a:r>
              <a:rPr lang="en-US" dirty="0" smtClean="0"/>
              <a:t>- low </a:t>
            </a:r>
            <a:r>
              <a:rPr lang="en-US" dirty="0"/>
              <a:t>blood </a:t>
            </a:r>
            <a:r>
              <a:rPr lang="en-US" dirty="0" err="1"/>
              <a:t>osmolarity</a:t>
            </a:r>
            <a:r>
              <a:rPr lang="en-US" dirty="0"/>
              <a:t> stimulates the secretion of </a:t>
            </a:r>
            <a:r>
              <a:rPr lang="en-US" b="1" dirty="0" smtClean="0"/>
              <a:t>aldosterone</a:t>
            </a:r>
            <a:r>
              <a:rPr lang="en-US" dirty="0" smtClean="0"/>
              <a:t>;</a:t>
            </a:r>
          </a:p>
          <a:p>
            <a:endParaRPr lang="en-US" dirty="0"/>
          </a:p>
          <a:p>
            <a:r>
              <a:rPr lang="en-US" dirty="0" smtClean="0"/>
              <a:t>- low </a:t>
            </a:r>
            <a:r>
              <a:rPr lang="en-US" dirty="0"/>
              <a:t>blood calcium level stimulates the secretion of </a:t>
            </a:r>
            <a:r>
              <a:rPr lang="en-US" b="1" dirty="0"/>
              <a:t>parathyroid hormone</a:t>
            </a:r>
            <a:r>
              <a:rPr lang="en-US" dirty="0"/>
              <a:t>.</a:t>
            </a:r>
            <a:endParaRPr dirty="0"/>
          </a:p>
        </p:txBody>
      </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dirty="0"/>
              <a:t>3. </a:t>
            </a:r>
            <a:r>
              <a:rPr lang="en-US" b="1" dirty="0"/>
              <a:t>Humoral </a:t>
            </a:r>
            <a:r>
              <a:rPr lang="en-US" b="1" dirty="0" smtClean="0"/>
              <a:t>stimuli</a:t>
            </a:r>
            <a:endParaRPr dirty="0"/>
          </a:p>
        </p:txBody>
      </p:sp>
    </p:spTree>
    <p:extLst>
      <p:ext uri="{BB962C8B-B14F-4D97-AF65-F5344CB8AC3E}">
        <p14:creationId xmlns:p14="http://schemas.microsoft.com/office/powerpoint/2010/main" val="35745179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525780" y="1084503"/>
            <a:ext cx="11338559" cy="5153741"/>
          </a:xfrm>
          <a:prstGeom prst="rect">
            <a:avLst/>
          </a:prstGeom>
          <a:noFill/>
          <a:ln>
            <a:noFill/>
          </a:ln>
        </p:spPr>
        <p:txBody>
          <a:bodyPr spcFirstLastPara="1" vert="horz" wrap="square" lIns="34300" tIns="34300" rIns="34300" bIns="34300" rtlCol="0" anchor="t" anchorCtr="0">
            <a:normAutofit/>
          </a:bodyPr>
          <a:lstStyle/>
          <a:p>
            <a:r>
              <a:rPr lang="en-US" dirty="0"/>
              <a:t>Peptide hormones such as </a:t>
            </a:r>
            <a:r>
              <a:rPr lang="en-US" b="1" dirty="0"/>
              <a:t>growth hormone and oxytocin, </a:t>
            </a:r>
            <a:r>
              <a:rPr lang="en-US" dirty="0" smtClean="0"/>
              <a:t>and </a:t>
            </a:r>
            <a:r>
              <a:rPr lang="en-US" dirty="0" err="1" smtClean="0"/>
              <a:t>catecholamines</a:t>
            </a:r>
            <a:r>
              <a:rPr lang="en-US" dirty="0" smtClean="0"/>
              <a:t> </a:t>
            </a:r>
            <a:r>
              <a:rPr lang="en-US" dirty="0"/>
              <a:t>such as </a:t>
            </a:r>
            <a:r>
              <a:rPr lang="en-US" b="1" dirty="0"/>
              <a:t>epinephrine and dopamine</a:t>
            </a:r>
            <a:r>
              <a:rPr lang="en-US" dirty="0"/>
              <a:t>, are stored </a:t>
            </a:r>
            <a:r>
              <a:rPr lang="en-US" dirty="0" smtClean="0"/>
              <a:t>in secretory </a:t>
            </a:r>
            <a:r>
              <a:rPr lang="en-US" dirty="0"/>
              <a:t>vesicles of the endocrine cell until needed and </a:t>
            </a:r>
            <a:r>
              <a:rPr lang="en-US" dirty="0" smtClean="0"/>
              <a:t>released by </a:t>
            </a:r>
            <a:r>
              <a:rPr lang="en-US" dirty="0"/>
              <a:t>exocytosis when the cell receives a stimulus to do so. </a:t>
            </a:r>
            <a:endParaRPr lang="en-US" dirty="0" smtClean="0"/>
          </a:p>
        </p:txBody>
      </p:sp>
      <p:sp>
        <p:nvSpPr>
          <p:cNvPr id="9"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dirty="0" smtClean="0"/>
              <a:t>Secretion of hormones</a:t>
            </a:r>
            <a:endParaRPr dirty="0"/>
          </a:p>
        </p:txBody>
      </p:sp>
    </p:spTree>
    <p:extLst>
      <p:ext uri="{BB962C8B-B14F-4D97-AF65-F5344CB8AC3E}">
        <p14:creationId xmlns:p14="http://schemas.microsoft.com/office/powerpoint/2010/main" val="40804570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525780" y="1084503"/>
            <a:ext cx="11338559" cy="5153741"/>
          </a:xfrm>
          <a:prstGeom prst="rect">
            <a:avLst/>
          </a:prstGeom>
          <a:noFill/>
          <a:ln>
            <a:noFill/>
          </a:ln>
        </p:spPr>
        <p:txBody>
          <a:bodyPr spcFirstLastPara="1" vert="horz" wrap="square" lIns="34300" tIns="34300" rIns="34300" bIns="34300" rtlCol="0" anchor="t" anchorCtr="0">
            <a:normAutofit/>
          </a:bodyPr>
          <a:lstStyle/>
          <a:p>
            <a:r>
              <a:rPr lang="en-US" dirty="0"/>
              <a:t>Steroid hormones such as </a:t>
            </a:r>
            <a:r>
              <a:rPr lang="en-US" b="1" dirty="0"/>
              <a:t>estrogen and cortisol</a:t>
            </a:r>
            <a:r>
              <a:rPr lang="en-US" dirty="0"/>
              <a:t>, however, are not stored in vesicles or released by exocytosis. They do not accumulate in the endocrine cell, but are released as fast as they are synthesized by diffusion through the cell surface. But this does not mean they are secreted at a constant rate, hour by hour and day by day. Stimuli such as FSH and ACTH can increase the synthesis and release of a steroid hormone by several-fold within hours. </a:t>
            </a:r>
          </a:p>
        </p:txBody>
      </p:sp>
      <p:sp>
        <p:nvSpPr>
          <p:cNvPr id="8"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dirty="0" smtClean="0"/>
              <a:t>Secretion of hormones</a:t>
            </a:r>
            <a:endParaRPr dirty="0"/>
          </a:p>
        </p:txBody>
      </p:sp>
    </p:spTree>
    <p:extLst>
      <p:ext uri="{BB962C8B-B14F-4D97-AF65-F5344CB8AC3E}">
        <p14:creationId xmlns:p14="http://schemas.microsoft.com/office/powerpoint/2010/main" val="40560388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525780" y="1084503"/>
            <a:ext cx="11338559" cy="5153741"/>
          </a:xfrm>
          <a:prstGeom prst="rect">
            <a:avLst/>
          </a:prstGeom>
          <a:noFill/>
          <a:ln>
            <a:noFill/>
          </a:ln>
        </p:spPr>
        <p:txBody>
          <a:bodyPr spcFirstLastPara="1" vert="horz" wrap="square" lIns="34300" tIns="34300" rIns="34300" bIns="34300" rtlCol="0" anchor="t" anchorCtr="0">
            <a:normAutofit/>
          </a:bodyPr>
          <a:lstStyle/>
          <a:p>
            <a:r>
              <a:rPr lang="en-US" b="1" dirty="0"/>
              <a:t>Thyroid hormone (TH) </a:t>
            </a:r>
            <a:r>
              <a:rPr lang="en-US" dirty="0"/>
              <a:t>also diffuses freely through plasma membranes, but unlike steroids, it does accumulate in the gland awaiting a stimulus for secretion. It is not stored in the endocrine cells, but in the extracellular spaces enclosed by the thyroid follicles. Until the stimulus (TSH) to secrete it arrives, it is bound to the protein thyroglobulin and cannot escape. The thyroid gland is thus able to store a large quantity of hormone, enough to meet the body’s need for months even if TH synthesis ceases.</a:t>
            </a:r>
            <a:endParaRPr lang="en-US" dirty="0" smtClean="0"/>
          </a:p>
        </p:txBody>
      </p:sp>
    </p:spTree>
    <p:extLst>
      <p:ext uri="{BB962C8B-B14F-4D97-AF65-F5344CB8AC3E}">
        <p14:creationId xmlns:p14="http://schemas.microsoft.com/office/powerpoint/2010/main" val="4017215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708660" y="855903"/>
            <a:ext cx="10744199" cy="5328257"/>
          </a:xfrm>
          <a:prstGeom prst="rect">
            <a:avLst/>
          </a:prstGeom>
          <a:noFill/>
          <a:ln>
            <a:noFill/>
          </a:ln>
        </p:spPr>
        <p:txBody>
          <a:bodyPr spcFirstLastPara="1" vert="horz" wrap="square" lIns="34300" tIns="34300" rIns="34300" bIns="34300" rtlCol="0" anchor="t" anchorCtr="0">
            <a:normAutofit/>
          </a:bodyPr>
          <a:lstStyle/>
          <a:p>
            <a:r>
              <a:rPr lang="en-US" dirty="0" smtClean="0"/>
              <a:t>Most </a:t>
            </a:r>
            <a:r>
              <a:rPr lang="en-US" dirty="0"/>
              <a:t>of the </a:t>
            </a:r>
            <a:r>
              <a:rPr lang="en-US" dirty="0" smtClean="0"/>
              <a:t>monoamines and </a:t>
            </a:r>
            <a:r>
              <a:rPr lang="en-US" dirty="0"/>
              <a:t>peptides are hydrophilic, so mixing with the blood plasma </a:t>
            </a:r>
            <a:r>
              <a:rPr lang="en-US" dirty="0" smtClean="0"/>
              <a:t>is no </a:t>
            </a:r>
            <a:r>
              <a:rPr lang="en-US" dirty="0"/>
              <a:t>problem for them. Steroids and thyroid hormone, </a:t>
            </a:r>
            <a:r>
              <a:rPr lang="en-US" dirty="0" smtClean="0"/>
              <a:t>however, are </a:t>
            </a:r>
            <a:r>
              <a:rPr lang="en-US" dirty="0"/>
              <a:t>hydrophobic. To travel in the watery bloodstream, they </a:t>
            </a:r>
            <a:r>
              <a:rPr lang="en-US" dirty="0" smtClean="0"/>
              <a:t>must bind </a:t>
            </a:r>
            <a:r>
              <a:rPr lang="en-US" dirty="0"/>
              <a:t>to hydrophilic </a:t>
            </a:r>
            <a:r>
              <a:rPr lang="en-US" b="1" dirty="0"/>
              <a:t>transport proteins</a:t>
            </a:r>
            <a:r>
              <a:rPr lang="en-US" dirty="0"/>
              <a:t>—albumins and </a:t>
            </a:r>
            <a:r>
              <a:rPr lang="en-US" dirty="0" smtClean="0"/>
              <a:t>globulins synthesized </a:t>
            </a:r>
            <a:r>
              <a:rPr lang="en-US" dirty="0"/>
              <a:t>by the liver. A hormone attached to a transport </a:t>
            </a:r>
            <a:r>
              <a:rPr lang="en-US" dirty="0" smtClean="0"/>
              <a:t>protein is </a:t>
            </a:r>
            <a:r>
              <a:rPr lang="en-US" dirty="0"/>
              <a:t>called a </a:t>
            </a:r>
            <a:r>
              <a:rPr lang="en-US" b="1" dirty="0"/>
              <a:t>bound hormone, </a:t>
            </a:r>
            <a:r>
              <a:rPr lang="en-US" dirty="0"/>
              <a:t>and one that is not attached is </a:t>
            </a:r>
            <a:r>
              <a:rPr lang="en-US" dirty="0" smtClean="0"/>
              <a:t>an </a:t>
            </a:r>
            <a:r>
              <a:rPr lang="en-US" b="1" dirty="0" smtClean="0"/>
              <a:t>unbound </a:t>
            </a:r>
            <a:r>
              <a:rPr lang="en-US" b="1" dirty="0"/>
              <a:t>(free) hormone. </a:t>
            </a:r>
            <a:r>
              <a:rPr lang="en-US" dirty="0"/>
              <a:t>Only the unbound hormone can leave </a:t>
            </a:r>
            <a:r>
              <a:rPr lang="en-US" dirty="0" smtClean="0"/>
              <a:t>a blood </a:t>
            </a:r>
            <a:r>
              <a:rPr lang="en-US" dirty="0"/>
              <a:t>capillary and get to a target cell.</a:t>
            </a:r>
            <a:endParaRPr dirty="0"/>
          </a:p>
        </p:txBody>
      </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r>
              <a:rPr lang="en-US" dirty="0"/>
              <a:t>Hormone Transport</a:t>
            </a:r>
            <a:endParaRPr lang="en-US" dirty="0"/>
          </a:p>
        </p:txBody>
      </p:sp>
    </p:spTree>
    <p:extLst>
      <p:ext uri="{BB962C8B-B14F-4D97-AF65-F5344CB8AC3E}">
        <p14:creationId xmlns:p14="http://schemas.microsoft.com/office/powerpoint/2010/main" val="2090675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Google Shape;41;p3"/>
          <p:cNvSpPr txBox="1">
            <a:spLocks noGrp="1"/>
          </p:cNvSpPr>
          <p:nvPr>
            <p:ph type="title"/>
          </p:nvPr>
        </p:nvSpPr>
        <p:spPr>
          <a:xfrm>
            <a:off x="1835698" y="273570"/>
            <a:ext cx="8520604" cy="572712"/>
          </a:xfrm>
          <a:prstGeom prst="rect">
            <a:avLst/>
          </a:prstGeom>
          <a:noFill/>
          <a:ln>
            <a:noFill/>
          </a:ln>
        </p:spPr>
        <p:txBody>
          <a:bodyPr spcFirstLastPara="1" vert="horz" wrap="square" lIns="91400" tIns="91400" rIns="91400" bIns="91400" rtlCol="0" anchor="t" anchorCtr="0">
            <a:normAutofit fontScale="90000"/>
          </a:bodyPr>
          <a:lstStyle/>
          <a:p>
            <a:pPr algn="ctr">
              <a:buSzPts val="2600"/>
            </a:pPr>
            <a:r>
              <a:rPr lang="en-US" sz="2600" b="1">
                <a:latin typeface="Georgia"/>
                <a:ea typeface="Georgia"/>
                <a:cs typeface="Georgia"/>
                <a:sym typeface="Georgia"/>
              </a:rPr>
              <a:t>LEARNING OUTCOMES</a:t>
            </a:r>
            <a:endParaRPr/>
          </a:p>
        </p:txBody>
      </p:sp>
      <p:sp>
        <p:nvSpPr>
          <p:cNvPr id="42" name="Google Shape;42;p3"/>
          <p:cNvSpPr txBox="1">
            <a:spLocks noGrp="1"/>
          </p:cNvSpPr>
          <p:nvPr>
            <p:ph type="body" idx="1"/>
          </p:nvPr>
        </p:nvSpPr>
        <p:spPr>
          <a:xfrm>
            <a:off x="1835698" y="1073097"/>
            <a:ext cx="8520604" cy="4883950"/>
          </a:xfrm>
          <a:prstGeom prst="rect">
            <a:avLst/>
          </a:prstGeom>
          <a:noFill/>
          <a:ln>
            <a:noFill/>
          </a:ln>
        </p:spPr>
        <p:txBody>
          <a:bodyPr spcFirstLastPara="1" vert="horz" wrap="square" lIns="91400" tIns="91400" rIns="91400" bIns="91400" rtlCol="0" anchor="t" anchorCtr="0">
            <a:normAutofit fontScale="92500" lnSpcReduction="10000"/>
          </a:bodyPr>
          <a:lstStyle/>
          <a:p>
            <a:pPr marL="0" indent="0" algn="just">
              <a:lnSpc>
                <a:spcPct val="100000"/>
              </a:lnSpc>
              <a:buClr>
                <a:srgbClr val="000000"/>
              </a:buClr>
              <a:buSzPts val="1919"/>
              <a:buNone/>
            </a:pPr>
            <a:r>
              <a:rPr lang="en-US" sz="1919" b="1" dirty="0">
                <a:solidFill>
                  <a:srgbClr val="000000"/>
                </a:solidFill>
                <a:latin typeface="Georgia"/>
                <a:ea typeface="Georgia"/>
                <a:cs typeface="Georgia"/>
                <a:sym typeface="Georgia"/>
              </a:rPr>
              <a:t>As a result of the lesson you will be able to:</a:t>
            </a:r>
            <a:endParaRPr dirty="0"/>
          </a:p>
          <a:p>
            <a:pPr marL="0" indent="0" algn="just">
              <a:lnSpc>
                <a:spcPct val="100000"/>
              </a:lnSpc>
              <a:buClr>
                <a:srgbClr val="000000"/>
              </a:buClr>
              <a:buSzPts val="1919"/>
              <a:buNone/>
            </a:pPr>
            <a:endParaRPr sz="1919" b="1" dirty="0">
              <a:solidFill>
                <a:srgbClr val="000000"/>
              </a:solidFill>
              <a:latin typeface="Georgia"/>
              <a:ea typeface="Georgia"/>
              <a:cs typeface="Georgia"/>
              <a:sym typeface="Georgia"/>
            </a:endParaRPr>
          </a:p>
          <a:p>
            <a:pPr marL="464311" indent="-371448" algn="just">
              <a:lnSpc>
                <a:spcPct val="100000"/>
              </a:lnSpc>
              <a:spcBef>
                <a:spcPts val="2200"/>
              </a:spcBef>
              <a:buClr>
                <a:srgbClr val="000000"/>
              </a:buClr>
              <a:buSzPts val="1919"/>
              <a:buFont typeface="Georgia"/>
              <a:buChar char="❏"/>
            </a:pPr>
            <a:r>
              <a:rPr lang="en-US" sz="1919" b="1" i="1" dirty="0">
                <a:solidFill>
                  <a:srgbClr val="000000"/>
                </a:solidFill>
                <a:latin typeface="Georgia"/>
                <a:ea typeface="Georgia"/>
                <a:cs typeface="Georgia"/>
                <a:sym typeface="Georgia"/>
              </a:rPr>
              <a:t>i</a:t>
            </a:r>
            <a:r>
              <a:rPr lang="en-US" sz="1919" b="1" i="1" dirty="0" smtClean="0">
                <a:solidFill>
                  <a:srgbClr val="000000"/>
                </a:solidFill>
                <a:latin typeface="Georgia"/>
                <a:ea typeface="Georgia"/>
                <a:cs typeface="Georgia"/>
                <a:sym typeface="Georgia"/>
              </a:rPr>
              <a:t>dentify the chemical classes to which various hormones belong;</a:t>
            </a:r>
            <a:endParaRPr dirty="0"/>
          </a:p>
          <a:p>
            <a:pPr marL="464311" indent="-371448" algn="just">
              <a:lnSpc>
                <a:spcPct val="100000"/>
              </a:lnSpc>
              <a:spcBef>
                <a:spcPts val="2200"/>
              </a:spcBef>
              <a:buClr>
                <a:srgbClr val="000000"/>
              </a:buClr>
              <a:buSzPts val="1919"/>
              <a:buFont typeface="Georgia"/>
              <a:buChar char="❏"/>
            </a:pPr>
            <a:r>
              <a:rPr lang="en-US" sz="1919" b="1" i="1" dirty="0">
                <a:solidFill>
                  <a:srgbClr val="000000"/>
                </a:solidFill>
                <a:latin typeface="Georgia"/>
                <a:ea typeface="Georgia"/>
                <a:cs typeface="Georgia"/>
                <a:sym typeface="Georgia"/>
              </a:rPr>
              <a:t> </a:t>
            </a:r>
            <a:r>
              <a:rPr lang="en-US" sz="1919" b="1" i="1" dirty="0" smtClean="0">
                <a:solidFill>
                  <a:srgbClr val="000000"/>
                </a:solidFill>
                <a:latin typeface="Georgia"/>
                <a:ea typeface="Georgia"/>
                <a:cs typeface="Georgia"/>
                <a:sym typeface="Georgia"/>
              </a:rPr>
              <a:t>describe how hormones are synthesized and transported to their target organs; </a:t>
            </a:r>
            <a:endParaRPr dirty="0"/>
          </a:p>
          <a:p>
            <a:pPr marL="464311" indent="-371448" algn="just">
              <a:lnSpc>
                <a:spcPct val="100000"/>
              </a:lnSpc>
              <a:spcBef>
                <a:spcPts val="2200"/>
              </a:spcBef>
              <a:buClr>
                <a:srgbClr val="000000"/>
              </a:buClr>
              <a:buSzPts val="1919"/>
              <a:buFont typeface="Georgia"/>
              <a:buChar char="❏"/>
            </a:pPr>
            <a:r>
              <a:rPr lang="en-US" sz="1919" b="1" i="1" dirty="0">
                <a:solidFill>
                  <a:srgbClr val="000000"/>
                </a:solidFill>
                <a:latin typeface="Georgia"/>
                <a:ea typeface="Georgia"/>
                <a:cs typeface="Georgia"/>
                <a:sym typeface="Georgia"/>
              </a:rPr>
              <a:t>describe </a:t>
            </a:r>
            <a:r>
              <a:rPr lang="en-US" sz="1919" b="1" i="1" dirty="0" smtClean="0">
                <a:solidFill>
                  <a:srgbClr val="000000"/>
                </a:solidFill>
                <a:latin typeface="Georgia"/>
                <a:ea typeface="Georgia"/>
                <a:cs typeface="Georgia"/>
                <a:sym typeface="Georgia"/>
              </a:rPr>
              <a:t>how hormones stimulate their target cells;</a:t>
            </a:r>
          </a:p>
          <a:p>
            <a:pPr marL="464311" indent="-371448" algn="just">
              <a:lnSpc>
                <a:spcPct val="100000"/>
              </a:lnSpc>
              <a:spcBef>
                <a:spcPts val="2200"/>
              </a:spcBef>
              <a:buClr>
                <a:srgbClr val="000000"/>
              </a:buClr>
              <a:buSzPts val="1919"/>
              <a:buFont typeface="Georgia"/>
              <a:buChar char="❏"/>
            </a:pPr>
            <a:r>
              <a:rPr lang="en-US" sz="1919" b="1" i="1" dirty="0">
                <a:solidFill>
                  <a:srgbClr val="000000"/>
                </a:solidFill>
                <a:latin typeface="Georgia"/>
                <a:sym typeface="Georgia"/>
              </a:rPr>
              <a:t>e</a:t>
            </a:r>
            <a:r>
              <a:rPr lang="en-US" sz="1919" b="1" i="1" dirty="0" smtClean="0">
                <a:solidFill>
                  <a:srgbClr val="000000"/>
                </a:solidFill>
                <a:latin typeface="Georgia"/>
                <a:sym typeface="Georgia"/>
              </a:rPr>
              <a:t>xplain how target cells regulate their sensitivity to circulating hormones;</a:t>
            </a:r>
            <a:endParaRPr dirty="0"/>
          </a:p>
          <a:p>
            <a:pPr marL="464311" indent="-371448" algn="just">
              <a:lnSpc>
                <a:spcPct val="100000"/>
              </a:lnSpc>
              <a:spcBef>
                <a:spcPts val="2200"/>
              </a:spcBef>
              <a:buClr>
                <a:srgbClr val="000000"/>
              </a:buClr>
              <a:buSzPts val="1919"/>
              <a:buFont typeface="Georgia"/>
              <a:buChar char="❏"/>
            </a:pPr>
            <a:r>
              <a:rPr lang="en-US" sz="1919" b="1" i="1" dirty="0">
                <a:solidFill>
                  <a:srgbClr val="000000"/>
                </a:solidFill>
                <a:latin typeface="Georgia"/>
                <a:ea typeface="Georgia"/>
                <a:cs typeface="Georgia"/>
                <a:sym typeface="Georgia"/>
              </a:rPr>
              <a:t>describe </a:t>
            </a:r>
            <a:r>
              <a:rPr lang="en-US" sz="1919" b="1" i="1" dirty="0" smtClean="0">
                <a:solidFill>
                  <a:srgbClr val="000000"/>
                </a:solidFill>
                <a:latin typeface="Georgia"/>
                <a:ea typeface="Georgia"/>
                <a:cs typeface="Georgia"/>
                <a:sym typeface="Georgia"/>
              </a:rPr>
              <a:t>how hormones affect each other when two or more of them stimulate the same target cells; and</a:t>
            </a:r>
          </a:p>
          <a:p>
            <a:pPr marL="464311" indent="-371448" algn="just">
              <a:lnSpc>
                <a:spcPct val="100000"/>
              </a:lnSpc>
              <a:spcBef>
                <a:spcPts val="2200"/>
              </a:spcBef>
              <a:buClr>
                <a:srgbClr val="000000"/>
              </a:buClr>
              <a:buSzPts val="1919"/>
              <a:buFont typeface="Georgia"/>
              <a:buChar char="❏"/>
            </a:pPr>
            <a:r>
              <a:rPr lang="en-US" sz="1919" b="1" i="1" dirty="0" smtClean="0">
                <a:solidFill>
                  <a:srgbClr val="000000"/>
                </a:solidFill>
                <a:latin typeface="Georgia"/>
                <a:sym typeface="Georgia"/>
              </a:rPr>
              <a:t>discuss how hormones are removed from circulation after they have performed their roles.</a:t>
            </a:r>
            <a:endParaRPr dirty="0"/>
          </a:p>
        </p:txBody>
      </p:sp>
      <p:sp>
        <p:nvSpPr>
          <p:cNvPr id="43" name="Google Shape;43;p3"/>
          <p:cNvSpPr/>
          <p:nvPr/>
        </p:nvSpPr>
        <p:spPr>
          <a:xfrm>
            <a:off x="1910396" y="874669"/>
            <a:ext cx="6443282" cy="57053"/>
          </a:xfrm>
          <a:prstGeom prst="rect">
            <a:avLst/>
          </a:prstGeom>
          <a:blipFill rotWithShape="1">
            <a:blip r:embed="rId3">
              <a:alphaModFix/>
            </a:blip>
            <a:stretch>
              <a:fillRect/>
            </a:stretch>
          </a:blipFill>
          <a:ln>
            <a:noFill/>
          </a:ln>
        </p:spPr>
        <p:txBody>
          <a:bodyPr spcFirstLastPara="1" wrap="square" lIns="45700" tIns="45700" rIns="45700" bIns="45700" anchor="ctr" anchorCtr="0">
            <a:noAutofit/>
          </a:bodyPr>
          <a:lstStyle/>
          <a:p>
            <a:pPr algn="ctr">
              <a:buClr>
                <a:srgbClr val="F4F4F4"/>
              </a:buClr>
              <a:buSzPts val="1800"/>
            </a:pPr>
            <a:endParaRPr>
              <a:solidFill>
                <a:srgbClr val="F4F4F4"/>
              </a:solidFill>
              <a:latin typeface="Trebuchet MS"/>
              <a:ea typeface="Trebuchet MS"/>
              <a:cs typeface="Trebuchet MS"/>
              <a:sym typeface="Trebuchet MS"/>
            </a:endParaRPr>
          </a:p>
        </p:txBody>
      </p:sp>
      <p:sp>
        <p:nvSpPr>
          <p:cNvPr id="44" name="Google Shape;44;p3"/>
          <p:cNvSpPr/>
          <p:nvPr/>
        </p:nvSpPr>
        <p:spPr>
          <a:xfrm>
            <a:off x="5191581" y="5686958"/>
            <a:ext cx="4765292" cy="57061"/>
          </a:xfrm>
          <a:prstGeom prst="rect">
            <a:avLst/>
          </a:prstGeom>
          <a:blipFill rotWithShape="1">
            <a:blip r:embed="rId3">
              <a:alphaModFix/>
            </a:blip>
            <a:stretch>
              <a:fillRect/>
            </a:stretch>
          </a:blipFill>
          <a:ln>
            <a:noFill/>
          </a:ln>
        </p:spPr>
        <p:txBody>
          <a:bodyPr spcFirstLastPara="1" wrap="square" lIns="45700" tIns="45700" rIns="45700" bIns="45700" anchor="ctr" anchorCtr="0">
            <a:noAutofit/>
          </a:bodyPr>
          <a:lstStyle/>
          <a:p>
            <a:pPr algn="ctr">
              <a:buClr>
                <a:srgbClr val="F4F4F4"/>
              </a:buClr>
              <a:buSzPts val="1800"/>
            </a:pPr>
            <a:endParaRPr>
              <a:solidFill>
                <a:srgbClr val="F4F4F4"/>
              </a:solidFill>
              <a:latin typeface="Trebuchet MS"/>
              <a:ea typeface="Trebuchet MS"/>
              <a:cs typeface="Trebuchet MS"/>
              <a:sym typeface="Trebuchet MS"/>
            </a:endParaRPr>
          </a:p>
        </p:txBody>
      </p:sp>
      <p:grpSp>
        <p:nvGrpSpPr>
          <p:cNvPr id="45" name="Google Shape;45;p3"/>
          <p:cNvGrpSpPr/>
          <p:nvPr/>
        </p:nvGrpSpPr>
        <p:grpSpPr>
          <a:xfrm>
            <a:off x="1449740" y="6205463"/>
            <a:ext cx="12248972" cy="755702"/>
            <a:chOff x="-1" y="-2"/>
            <a:chExt cx="12248970" cy="755701"/>
          </a:xfrm>
        </p:grpSpPr>
        <p:sp>
          <p:nvSpPr>
            <p:cNvPr id="46" name="Google Shape;46;p3"/>
            <p:cNvSpPr/>
            <p:nvPr/>
          </p:nvSpPr>
          <p:spPr>
            <a:xfrm>
              <a:off x="2797115" y="18571"/>
              <a:ext cx="9451854" cy="684194"/>
            </a:xfrm>
            <a:prstGeom prst="rect">
              <a:avLst/>
            </a:prstGeom>
            <a:solidFill>
              <a:srgbClr val="1F497D"/>
            </a:solidFill>
            <a:ln>
              <a:noFill/>
            </a:ln>
          </p:spPr>
          <p:txBody>
            <a:bodyPr spcFirstLastPara="1" wrap="square" lIns="45700" tIns="45700" rIns="45700" bIns="457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47" name="Google Shape;47;p3"/>
            <p:cNvSpPr/>
            <p:nvPr/>
          </p:nvSpPr>
          <p:spPr>
            <a:xfrm>
              <a:off x="58514" y="16860"/>
              <a:ext cx="2922819" cy="738839"/>
            </a:xfrm>
            <a:prstGeom prst="rect">
              <a:avLst/>
            </a:prstGeom>
            <a:solidFill>
              <a:srgbClr val="C0504D"/>
            </a:solidFill>
            <a:ln>
              <a:noFill/>
            </a:ln>
          </p:spPr>
          <p:txBody>
            <a:bodyPr spcFirstLastPara="1" wrap="square" lIns="45700" tIns="45700" rIns="45700" bIns="457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48" name="Google Shape;48;p3" descr="image1.png"/>
            <p:cNvPicPr preferRelativeResize="0"/>
            <p:nvPr/>
          </p:nvPicPr>
          <p:blipFill rotWithShape="1">
            <a:blip r:embed="rId4">
              <a:alphaModFix/>
            </a:blip>
            <a:srcRect/>
            <a:stretch/>
          </p:blipFill>
          <p:spPr>
            <a:xfrm>
              <a:off x="-1" y="-2"/>
              <a:ext cx="704327" cy="613871"/>
            </a:xfrm>
            <a:prstGeom prst="rect">
              <a:avLst/>
            </a:prstGeom>
            <a:noFill/>
            <a:ln>
              <a:noFill/>
            </a:ln>
          </p:spPr>
        </p:pic>
        <p:sp>
          <p:nvSpPr>
            <p:cNvPr id="49" name="Google Shape;49;p3"/>
            <p:cNvSpPr txBox="1"/>
            <p:nvPr/>
          </p:nvSpPr>
          <p:spPr>
            <a:xfrm>
              <a:off x="680790" y="88759"/>
              <a:ext cx="2254326" cy="595034"/>
            </a:xfrm>
            <a:prstGeom prst="rect">
              <a:avLst/>
            </a:prstGeom>
            <a:noFill/>
            <a:ln>
              <a:noFill/>
            </a:ln>
          </p:spPr>
          <p:txBody>
            <a:bodyPr spcFirstLastPara="1" wrap="square" lIns="50800" tIns="50800" rIns="50800" bIns="50800" anchor="ctr" anchorCtr="0">
              <a:spAutoFit/>
            </a:bodyPr>
            <a:lstStyle/>
            <a:p>
              <a:pPr algn="ctr">
                <a:lnSpc>
                  <a:spcPct val="160000"/>
                </a:lnSpc>
                <a:buClr>
                  <a:srgbClr val="FFFFFF"/>
                </a:buClr>
                <a:buSzPts val="1000"/>
              </a:pPr>
              <a:r>
                <a:rPr lang="en-US" sz="1000">
                  <a:solidFill>
                    <a:srgbClr val="FFFFFF"/>
                  </a:solidFill>
                  <a:latin typeface="Georgia"/>
                  <a:ea typeface="Georgia"/>
                  <a:cs typeface="Georgia"/>
                  <a:sym typeface="Georgia"/>
                </a:rPr>
                <a:t>Al-Farabi Kazakh National University</a:t>
              </a:r>
              <a:endParaRPr/>
            </a:p>
            <a:p>
              <a:pPr algn="ctr">
                <a:lnSpc>
                  <a:spcPct val="160000"/>
                </a:lnSpc>
                <a:buClr>
                  <a:srgbClr val="FFFFFF"/>
                </a:buClr>
                <a:buSzPts val="1000"/>
              </a:pPr>
              <a:r>
                <a:rPr lang="en-US" sz="1000">
                  <a:solidFill>
                    <a:srgbClr val="FFFFFF"/>
                  </a:solidFill>
                  <a:latin typeface="Georgia"/>
                  <a:ea typeface="Georgia"/>
                  <a:cs typeface="Georgia"/>
                  <a:sym typeface="Georgia"/>
                </a:rPr>
                <a:t>Higher School of Medicine</a:t>
              </a:r>
              <a:endParaRPr/>
            </a:p>
          </p:txBody>
        </p:sp>
      </p:grpSp>
    </p:spTree>
    <p:extLst>
      <p:ext uri="{BB962C8B-B14F-4D97-AF65-F5344CB8AC3E}">
        <p14:creationId xmlns:p14="http://schemas.microsoft.com/office/powerpoint/2010/main" val="3652490301"/>
      </p:ext>
    </p:extLst>
  </p:cSld>
  <p:clrMapOvr>
    <a:masterClrMapping/>
  </p:clrMapOvr>
  <mc:AlternateContent xmlns:mc="http://schemas.openxmlformats.org/markup-compatibility/2006" xmlns:p14="http://schemas.microsoft.com/office/powerpoint/2010/main">
    <mc:Choice Requires="p14">
      <p:transition spd="slow" p14:dur="12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1338717" y="1084504"/>
            <a:ext cx="9679801" cy="4551016"/>
          </a:xfrm>
          <a:prstGeom prst="rect">
            <a:avLst/>
          </a:prstGeom>
          <a:noFill/>
          <a:ln>
            <a:noFill/>
          </a:ln>
        </p:spPr>
        <p:txBody>
          <a:bodyPr spcFirstLastPara="1" vert="horz" wrap="square" lIns="34300" tIns="34300" rIns="34300" bIns="34300" rtlCol="0" anchor="t" anchorCtr="0">
            <a:normAutofit/>
          </a:bodyPr>
          <a:lstStyle/>
          <a:p>
            <a:r>
              <a:rPr lang="en-US" dirty="0"/>
              <a:t>Transport proteins not only carry the hydrophobic </a:t>
            </a:r>
            <a:r>
              <a:rPr lang="en-US" dirty="0" smtClean="0"/>
              <a:t>hormones, but </a:t>
            </a:r>
            <a:r>
              <a:rPr lang="en-US" dirty="0"/>
              <a:t>also prolong their half-lives. They protect hormones </a:t>
            </a:r>
            <a:r>
              <a:rPr lang="en-US" dirty="0" smtClean="0"/>
              <a:t>from being </a:t>
            </a:r>
            <a:r>
              <a:rPr lang="en-US" dirty="0"/>
              <a:t>broken down by enzymes in the blood plasma and liver </a:t>
            </a:r>
            <a:r>
              <a:rPr lang="en-US" dirty="0" smtClean="0"/>
              <a:t>and from </a:t>
            </a:r>
            <a:r>
              <a:rPr lang="en-US" dirty="0"/>
              <a:t>being filtered out of the blood by the kidneys. Free </a:t>
            </a:r>
            <a:r>
              <a:rPr lang="en-US" dirty="0" smtClean="0"/>
              <a:t>hormone may </a:t>
            </a:r>
            <a:r>
              <a:rPr lang="en-US" dirty="0"/>
              <a:t>be broken down or removed from the blood in a few </a:t>
            </a:r>
            <a:r>
              <a:rPr lang="en-US" dirty="0" smtClean="0"/>
              <a:t>minutes, whereas </a:t>
            </a:r>
            <a:r>
              <a:rPr lang="en-US" dirty="0"/>
              <a:t>bound hormone may circulate for hours to </a:t>
            </a:r>
            <a:r>
              <a:rPr lang="en-US" dirty="0" smtClean="0"/>
              <a:t>weeks.</a:t>
            </a:r>
          </a:p>
        </p:txBody>
      </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dirty="0"/>
              <a:t>Hormone Transport</a:t>
            </a:r>
            <a:endParaRPr dirty="0"/>
          </a:p>
        </p:txBody>
      </p:sp>
    </p:spTree>
    <p:extLst>
      <p:ext uri="{BB962C8B-B14F-4D97-AF65-F5344CB8AC3E}">
        <p14:creationId xmlns:p14="http://schemas.microsoft.com/office/powerpoint/2010/main" val="26341845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1338717" y="1084504"/>
            <a:ext cx="9679801" cy="4551016"/>
          </a:xfrm>
          <a:prstGeom prst="rect">
            <a:avLst/>
          </a:prstGeom>
          <a:noFill/>
          <a:ln>
            <a:noFill/>
          </a:ln>
        </p:spPr>
        <p:txBody>
          <a:bodyPr spcFirstLastPara="1" vert="horz" wrap="square" lIns="34300" tIns="34300" rIns="34300" bIns="34300" rtlCol="0" anchor="t" anchorCtr="0">
            <a:normAutofit/>
          </a:bodyPr>
          <a:lstStyle/>
          <a:p>
            <a:r>
              <a:rPr lang="en-US" dirty="0"/>
              <a:t>Thyroid hormone binds to three transport proteins in the blood plasma: </a:t>
            </a:r>
            <a:r>
              <a:rPr lang="en-US" i="1" dirty="0"/>
              <a:t>albumin; </a:t>
            </a:r>
            <a:r>
              <a:rPr lang="en-US" dirty="0"/>
              <a:t>an albumin-like protein called </a:t>
            </a:r>
            <a:r>
              <a:rPr lang="en-US" i="1" dirty="0" err="1"/>
              <a:t>thyretin</a:t>
            </a:r>
            <a:r>
              <a:rPr lang="en-US" i="1" dirty="0"/>
              <a:t>; </a:t>
            </a:r>
            <a:r>
              <a:rPr lang="en-US" dirty="0"/>
              <a:t>and most of all, an alpha globulin named </a:t>
            </a:r>
            <a:r>
              <a:rPr lang="en-US" i="1" dirty="0"/>
              <a:t>thyroxine-binding globulin (TBG)</a:t>
            </a:r>
            <a:r>
              <a:rPr lang="en-US" dirty="0"/>
              <a:t>. More than 99% of circulating TH is protein-bound. Bound TH serves as a long-lasting blood reservoir, so even if the thyroid is surgically removed (as for cancer), no signs of TH deficiency appear for about 2 weeks</a:t>
            </a:r>
            <a:r>
              <a:rPr lang="en-US" dirty="0" smtClean="0"/>
              <a:t>.</a:t>
            </a:r>
            <a:endParaRPr lang="en-US" dirty="0"/>
          </a:p>
        </p:txBody>
      </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dirty="0"/>
              <a:t>Hormone Transport</a:t>
            </a:r>
            <a:endParaRPr dirty="0"/>
          </a:p>
        </p:txBody>
      </p:sp>
    </p:spTree>
    <p:extLst>
      <p:ext uri="{BB962C8B-B14F-4D97-AF65-F5344CB8AC3E}">
        <p14:creationId xmlns:p14="http://schemas.microsoft.com/office/powerpoint/2010/main" val="20079692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1338717" y="1084504"/>
            <a:ext cx="9679801" cy="4551016"/>
          </a:xfrm>
          <a:prstGeom prst="rect">
            <a:avLst/>
          </a:prstGeom>
          <a:noFill/>
          <a:ln>
            <a:noFill/>
          </a:ln>
        </p:spPr>
        <p:txBody>
          <a:bodyPr spcFirstLastPara="1" vert="horz" wrap="square" lIns="34300" tIns="34300" rIns="34300" bIns="34300" rtlCol="0" anchor="t" anchorCtr="0">
            <a:normAutofit/>
          </a:bodyPr>
          <a:lstStyle/>
          <a:p>
            <a:r>
              <a:rPr lang="en-US" dirty="0"/>
              <a:t>Steroid hormones bind to globulins such as </a:t>
            </a:r>
            <a:r>
              <a:rPr lang="en-US" i="1" dirty="0" err="1"/>
              <a:t>transcortin</a:t>
            </a:r>
            <a:r>
              <a:rPr lang="en-US" i="1" dirty="0"/>
              <a:t>, </a:t>
            </a:r>
            <a:r>
              <a:rPr lang="en-US" dirty="0"/>
              <a:t>the transport protein for cortisol. Aldosterone is unusual. It has no specific transport protein but binds weakly to albumin and others. However, 85% of it remains unbound, and correspondingly, it has a half-life of only 20 minutes.</a:t>
            </a:r>
            <a:endParaRPr dirty="0"/>
          </a:p>
        </p:txBody>
      </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dirty="0"/>
              <a:t>Hormone Transport</a:t>
            </a:r>
            <a:endParaRPr dirty="0"/>
          </a:p>
        </p:txBody>
      </p:sp>
    </p:spTree>
    <p:extLst>
      <p:ext uri="{BB962C8B-B14F-4D97-AF65-F5344CB8AC3E}">
        <p14:creationId xmlns:p14="http://schemas.microsoft.com/office/powerpoint/2010/main" val="24354360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1305806" y="1316055"/>
            <a:ext cx="9679801" cy="4551016"/>
          </a:xfrm>
          <a:prstGeom prst="rect">
            <a:avLst/>
          </a:prstGeom>
          <a:noFill/>
          <a:ln>
            <a:noFill/>
          </a:ln>
        </p:spPr>
        <p:txBody>
          <a:bodyPr spcFirstLastPara="1" vert="horz" wrap="square" lIns="34300" tIns="34300" rIns="34300" bIns="34300" rtlCol="0" anchor="t" anchorCtr="0">
            <a:normAutofit/>
          </a:bodyPr>
          <a:lstStyle/>
          <a:p>
            <a:r>
              <a:rPr lang="en-US" dirty="0" smtClean="0"/>
              <a:t>Hormones </a:t>
            </a:r>
            <a:r>
              <a:rPr lang="en-US" dirty="0"/>
              <a:t>stimulate only those cells that have receptors for </a:t>
            </a:r>
            <a:r>
              <a:rPr lang="en-US" dirty="0" smtClean="0"/>
              <a:t>them— their </a:t>
            </a:r>
            <a:r>
              <a:rPr lang="en-US" i="1" dirty="0"/>
              <a:t>target cells</a:t>
            </a:r>
            <a:r>
              <a:rPr lang="en-US" dirty="0"/>
              <a:t>. The receptors are proteins or glycoproteins </a:t>
            </a:r>
            <a:r>
              <a:rPr lang="en-US" dirty="0" smtClean="0"/>
              <a:t>located on </a:t>
            </a:r>
            <a:r>
              <a:rPr lang="en-US" dirty="0"/>
              <a:t>the plasma membrane, in the cytoplasm, or in the </a:t>
            </a:r>
            <a:r>
              <a:rPr lang="en-US" dirty="0" smtClean="0"/>
              <a:t>nucleus. They </a:t>
            </a:r>
            <a:r>
              <a:rPr lang="en-US" dirty="0"/>
              <a:t>act like switches to turn certain metabolic pathways on or </a:t>
            </a:r>
            <a:r>
              <a:rPr lang="en-US" dirty="0" smtClean="0"/>
              <a:t>off when </a:t>
            </a:r>
            <a:r>
              <a:rPr lang="en-US" dirty="0"/>
              <a:t>the hormones bind to them. A target cell usually has a </a:t>
            </a:r>
            <a:r>
              <a:rPr lang="en-US" dirty="0" smtClean="0"/>
              <a:t>few thousand </a:t>
            </a:r>
            <a:r>
              <a:rPr lang="en-US" dirty="0"/>
              <a:t>receptors for a given hormone. Receptor defects lie at </a:t>
            </a:r>
            <a:r>
              <a:rPr lang="en-US" dirty="0" smtClean="0"/>
              <a:t>the heart </a:t>
            </a:r>
            <a:r>
              <a:rPr lang="en-US" dirty="0"/>
              <a:t>of several endocrine </a:t>
            </a:r>
            <a:r>
              <a:rPr lang="en-US" dirty="0" smtClean="0"/>
              <a:t>diseases.</a:t>
            </a:r>
            <a:endParaRPr dirty="0"/>
          </a:p>
        </p:txBody>
      </p:sp>
      <p:sp>
        <p:nvSpPr>
          <p:cNvPr id="60" name="Google Shape;60;p4"/>
          <p:cNvSpPr txBox="1">
            <a:spLocks noGrp="1"/>
          </p:cNvSpPr>
          <p:nvPr>
            <p:ph type="title"/>
          </p:nvPr>
        </p:nvSpPr>
        <p:spPr>
          <a:xfrm>
            <a:off x="2781456" y="748161"/>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r>
              <a:rPr lang="en-US" dirty="0"/>
              <a:t>Hormone Receptors and Mode of Action</a:t>
            </a:r>
            <a:endParaRPr lang="en-US" dirty="0"/>
          </a:p>
        </p:txBody>
      </p:sp>
    </p:spTree>
    <p:extLst>
      <p:ext uri="{BB962C8B-B14F-4D97-AF65-F5344CB8AC3E}">
        <p14:creationId xmlns:p14="http://schemas.microsoft.com/office/powerpoint/2010/main" val="395092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1338717" y="1084504"/>
            <a:ext cx="9679801" cy="4551016"/>
          </a:xfrm>
          <a:prstGeom prst="rect">
            <a:avLst/>
          </a:prstGeom>
          <a:noFill/>
          <a:ln>
            <a:noFill/>
          </a:ln>
        </p:spPr>
        <p:txBody>
          <a:bodyPr spcFirstLastPara="1" vert="horz" wrap="square" lIns="34300" tIns="34300" rIns="34300" bIns="34300" rtlCol="0" anchor="t" anchorCtr="0">
            <a:normAutofit/>
          </a:bodyPr>
          <a:lstStyle/>
          <a:p>
            <a:r>
              <a:rPr lang="en-US" dirty="0"/>
              <a:t>Receptor–hormone interactions are similar to the </a:t>
            </a:r>
            <a:r>
              <a:rPr lang="en-US" dirty="0" smtClean="0"/>
              <a:t>enzyme– substrate </a:t>
            </a:r>
            <a:r>
              <a:rPr lang="en-US" dirty="0"/>
              <a:t>interactions described under “Enzymes and </a:t>
            </a:r>
            <a:r>
              <a:rPr lang="en-US" dirty="0" smtClean="0"/>
              <a:t>Metabolism” in </a:t>
            </a:r>
            <a:r>
              <a:rPr lang="en-US" dirty="0"/>
              <a:t>section 2.4. Unlike enzymes, receptors do not </a:t>
            </a:r>
            <a:r>
              <a:rPr lang="en-US" dirty="0" smtClean="0"/>
              <a:t>chemically change </a:t>
            </a:r>
            <a:r>
              <a:rPr lang="en-US" dirty="0"/>
              <a:t>their ligands, but they do exhibit </a:t>
            </a:r>
            <a:r>
              <a:rPr lang="en-US" dirty="0" err="1"/>
              <a:t>enzymelike</a:t>
            </a:r>
            <a:r>
              <a:rPr lang="en-US" dirty="0"/>
              <a:t> </a:t>
            </a:r>
            <a:r>
              <a:rPr lang="en-US" dirty="0" smtClean="0"/>
              <a:t>specificity and </a:t>
            </a:r>
            <a:r>
              <a:rPr lang="en-US" dirty="0"/>
              <a:t>saturation. </a:t>
            </a:r>
            <a:r>
              <a:rPr lang="en-US" i="1" dirty="0"/>
              <a:t>Specificity </a:t>
            </a:r>
            <a:r>
              <a:rPr lang="en-US" dirty="0"/>
              <a:t>means that the receptor for one </a:t>
            </a:r>
            <a:r>
              <a:rPr lang="en-US" dirty="0" smtClean="0"/>
              <a:t>hormone will </a:t>
            </a:r>
            <a:r>
              <a:rPr lang="en-US" dirty="0"/>
              <a:t>not bind other hormones. </a:t>
            </a:r>
            <a:r>
              <a:rPr lang="en-US" i="1" dirty="0"/>
              <a:t>Saturation </a:t>
            </a:r>
            <a:r>
              <a:rPr lang="en-US" dirty="0"/>
              <a:t>is the condition in </a:t>
            </a:r>
            <a:r>
              <a:rPr lang="en-US" dirty="0" smtClean="0"/>
              <a:t>which all </a:t>
            </a:r>
            <a:r>
              <a:rPr lang="en-US" dirty="0"/>
              <a:t>the receptor molecules are occupied by hormone </a:t>
            </a:r>
            <a:r>
              <a:rPr lang="en-US" dirty="0" smtClean="0"/>
              <a:t>molecules. Adding </a:t>
            </a:r>
            <a:r>
              <a:rPr lang="en-US" dirty="0"/>
              <a:t>more hormone cannot produce any greater effect.</a:t>
            </a:r>
            <a:endParaRPr dirty="0"/>
          </a:p>
        </p:txBody>
      </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dirty="0"/>
              <a:t>Hormone Transport</a:t>
            </a:r>
            <a:endParaRPr dirty="0"/>
          </a:p>
        </p:txBody>
      </p:sp>
    </p:spTree>
    <p:extLst>
      <p:ext uri="{BB962C8B-B14F-4D97-AF65-F5344CB8AC3E}">
        <p14:creationId xmlns:p14="http://schemas.microsoft.com/office/powerpoint/2010/main" val="7527616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1338717" y="1084504"/>
            <a:ext cx="9679801" cy="4551016"/>
          </a:xfrm>
          <a:prstGeom prst="rect">
            <a:avLst/>
          </a:prstGeom>
          <a:noFill/>
          <a:ln>
            <a:noFill/>
          </a:ln>
        </p:spPr>
        <p:txBody>
          <a:bodyPr spcFirstLastPara="1" vert="horz" wrap="square" lIns="34300" tIns="34300" rIns="34300" bIns="34300" rtlCol="0" anchor="t" anchorCtr="0">
            <a:normAutofit/>
          </a:bodyPr>
          <a:lstStyle/>
          <a:p>
            <a:r>
              <a:rPr lang="en-US" dirty="0"/>
              <a:t>Steroid hormones bind to globulins such as </a:t>
            </a:r>
            <a:r>
              <a:rPr lang="en-US" i="1" dirty="0" err="1"/>
              <a:t>transcortin</a:t>
            </a:r>
            <a:r>
              <a:rPr lang="en-US" i="1" dirty="0"/>
              <a:t>, </a:t>
            </a:r>
            <a:r>
              <a:rPr lang="en-US" dirty="0"/>
              <a:t>the transport protein for cortisol. Aldosterone is unusual. It has no specific transport protein but binds weakly to albumin and others. However, 85% of it remains unbound, and correspondingly, it has a half-life of only 20 minutes.</a:t>
            </a:r>
            <a:endParaRPr dirty="0"/>
          </a:p>
        </p:txBody>
      </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dirty="0"/>
              <a:t>Hormone Transport</a:t>
            </a:r>
            <a:endParaRPr dirty="0"/>
          </a:p>
        </p:txBody>
      </p:sp>
    </p:spTree>
    <p:extLst>
      <p:ext uri="{BB962C8B-B14F-4D97-AF65-F5344CB8AC3E}">
        <p14:creationId xmlns:p14="http://schemas.microsoft.com/office/powerpoint/2010/main" val="3655011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852238" y="1084504"/>
            <a:ext cx="10652759" cy="5099656"/>
          </a:xfrm>
          <a:prstGeom prst="rect">
            <a:avLst/>
          </a:prstGeom>
          <a:noFill/>
          <a:ln>
            <a:noFill/>
          </a:ln>
        </p:spPr>
        <p:txBody>
          <a:bodyPr spcFirstLastPara="1" vert="horz" wrap="square" lIns="34300" tIns="34300" rIns="34300" bIns="34300" rtlCol="0" anchor="t" anchorCtr="0">
            <a:normAutofit/>
          </a:bodyPr>
          <a:lstStyle/>
          <a:p>
            <a:r>
              <a:rPr lang="en-US" dirty="0" smtClean="0"/>
              <a:t>Most </a:t>
            </a:r>
            <a:r>
              <a:rPr lang="en-US" dirty="0"/>
              <a:t>hormones fall into three chemical classes: </a:t>
            </a:r>
            <a:r>
              <a:rPr lang="en-US" i="1" dirty="0"/>
              <a:t>steroids, </a:t>
            </a:r>
            <a:r>
              <a:rPr lang="en-US" i="1" dirty="0" smtClean="0"/>
              <a:t>monoamines, </a:t>
            </a:r>
            <a:r>
              <a:rPr lang="en-US" dirty="0" smtClean="0"/>
              <a:t>and </a:t>
            </a:r>
            <a:r>
              <a:rPr lang="en-US" i="1" dirty="0" smtClean="0"/>
              <a:t>peptides.</a:t>
            </a:r>
            <a:endParaRPr lang="en-US" dirty="0" smtClean="0"/>
          </a:p>
        </p:txBody>
      </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b="1" dirty="0"/>
              <a:t>Hormone </a:t>
            </a:r>
            <a:r>
              <a:rPr lang="en-US" b="1" dirty="0" smtClean="0"/>
              <a:t>Chemistry</a:t>
            </a:r>
            <a:endParaRPr b="1" dirty="0"/>
          </a:p>
        </p:txBody>
      </p:sp>
    </p:spTree>
    <p:extLst>
      <p:ext uri="{BB962C8B-B14F-4D97-AF65-F5344CB8AC3E}">
        <p14:creationId xmlns:p14="http://schemas.microsoft.com/office/powerpoint/2010/main" val="32006921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852238" y="1084504"/>
            <a:ext cx="10652759" cy="5099656"/>
          </a:xfrm>
          <a:prstGeom prst="rect">
            <a:avLst/>
          </a:prstGeom>
          <a:noFill/>
          <a:ln>
            <a:noFill/>
          </a:ln>
        </p:spPr>
        <p:txBody>
          <a:bodyPr spcFirstLastPara="1" vert="horz" wrap="square" lIns="34300" tIns="34300" rIns="34300" bIns="34300" rtlCol="0" anchor="t" anchorCtr="0">
            <a:normAutofit/>
          </a:bodyPr>
          <a:lstStyle/>
          <a:p>
            <a:r>
              <a:rPr lang="en-US" dirty="0" smtClean="0"/>
              <a:t>are derived from cholesterol;</a:t>
            </a:r>
          </a:p>
          <a:p>
            <a:r>
              <a:rPr lang="en-US" dirty="0" smtClean="0"/>
              <a:t>they include sex steroids produced by the testes and ovaries (such as estrogens, progesterone, and testosterone) and corticosteroids produced by the adrenal gland (such as cortisol, aldosterone, and DHEA). </a:t>
            </a:r>
          </a:p>
          <a:p>
            <a:r>
              <a:rPr lang="en-US" b="1" dirty="0" smtClean="0"/>
              <a:t>Calcitriol</a:t>
            </a:r>
            <a:r>
              <a:rPr lang="en-US" dirty="0" smtClean="0"/>
              <a:t>, the calcium-regulating hormone, </a:t>
            </a:r>
            <a:r>
              <a:rPr lang="en-US" b="1" dirty="0" smtClean="0"/>
              <a:t>is not a steroid </a:t>
            </a:r>
            <a:r>
              <a:rPr lang="en-US" dirty="0" smtClean="0"/>
              <a:t>but is derived from one and has the same hydrophobic character and mode of action as the steroids, so it is commonly grouped with them.</a:t>
            </a:r>
            <a:endParaRPr dirty="0"/>
          </a:p>
        </p:txBody>
      </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b="1" dirty="0"/>
              <a:t>Steroid hormones</a:t>
            </a:r>
            <a:endParaRPr b="1" dirty="0"/>
          </a:p>
        </p:txBody>
      </p:sp>
    </p:spTree>
    <p:extLst>
      <p:ext uri="{BB962C8B-B14F-4D97-AF65-F5344CB8AC3E}">
        <p14:creationId xmlns:p14="http://schemas.microsoft.com/office/powerpoint/2010/main" val="2236948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1338717" y="1084504"/>
            <a:ext cx="9679801" cy="4551016"/>
          </a:xfrm>
          <a:prstGeom prst="rect">
            <a:avLst/>
          </a:prstGeom>
          <a:noFill/>
          <a:ln>
            <a:noFill/>
          </a:ln>
        </p:spPr>
        <p:txBody>
          <a:bodyPr spcFirstLastPara="1" vert="horz" wrap="square" lIns="34300" tIns="34300" rIns="34300" bIns="34300" rtlCol="0" anchor="t" anchorCtr="0">
            <a:normAutofit/>
          </a:bodyPr>
          <a:lstStyle/>
          <a:p>
            <a:r>
              <a:rPr lang="en-US" dirty="0" smtClean="0"/>
              <a:t>include </a:t>
            </a:r>
            <a:r>
              <a:rPr lang="en-US" b="1" dirty="0" smtClean="0"/>
              <a:t>dopamine</a:t>
            </a:r>
            <a:r>
              <a:rPr lang="en-US" b="1" dirty="0"/>
              <a:t>, epinephrine, norepinephrine, melatonin, </a:t>
            </a:r>
            <a:r>
              <a:rPr lang="en-US" b="1" dirty="0" smtClean="0"/>
              <a:t>and thyroid </a:t>
            </a:r>
            <a:r>
              <a:rPr lang="en-US" b="1" dirty="0"/>
              <a:t>hormone.</a:t>
            </a:r>
            <a:r>
              <a:rPr lang="en-US" dirty="0"/>
              <a:t> The first three of these are also </a:t>
            </a:r>
            <a:r>
              <a:rPr lang="en-US" dirty="0" smtClean="0"/>
              <a:t>called </a:t>
            </a:r>
            <a:r>
              <a:rPr lang="en-US" i="1" dirty="0" err="1" smtClean="0"/>
              <a:t>catecholamines</a:t>
            </a:r>
            <a:r>
              <a:rPr lang="en-US" dirty="0"/>
              <a:t>. </a:t>
            </a:r>
            <a:endParaRPr lang="en-US" dirty="0" smtClean="0"/>
          </a:p>
          <a:p>
            <a:r>
              <a:rPr lang="en-US" dirty="0" smtClean="0"/>
              <a:t>are </a:t>
            </a:r>
            <a:r>
              <a:rPr lang="en-US" dirty="0"/>
              <a:t>made from </a:t>
            </a:r>
            <a:r>
              <a:rPr lang="en-US" b="1" dirty="0"/>
              <a:t>amino </a:t>
            </a:r>
            <a:r>
              <a:rPr lang="en-US" b="1" dirty="0" smtClean="0"/>
              <a:t>acids </a:t>
            </a:r>
            <a:r>
              <a:rPr lang="en-US" b="1" dirty="0"/>
              <a:t>and retain an amino group</a:t>
            </a:r>
            <a:r>
              <a:rPr lang="en-US" dirty="0"/>
              <a:t>, from which this hormone </a:t>
            </a:r>
            <a:r>
              <a:rPr lang="en-US" dirty="0" smtClean="0"/>
              <a:t>class gets </a:t>
            </a:r>
            <a:r>
              <a:rPr lang="en-US" dirty="0"/>
              <a:t>its name</a:t>
            </a:r>
            <a:r>
              <a:rPr lang="en-US" dirty="0" smtClean="0"/>
              <a:t>.</a:t>
            </a:r>
            <a:endParaRPr lang="en-US" dirty="0"/>
          </a:p>
        </p:txBody>
      </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b="1" dirty="0"/>
              <a:t>Monoamines (biogenic amines)</a:t>
            </a:r>
            <a:endParaRPr dirty="0"/>
          </a:p>
        </p:txBody>
      </p:sp>
    </p:spTree>
    <p:extLst>
      <p:ext uri="{BB962C8B-B14F-4D97-AF65-F5344CB8AC3E}">
        <p14:creationId xmlns:p14="http://schemas.microsoft.com/office/powerpoint/2010/main" val="1559484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b="1" dirty="0" smtClean="0"/>
              <a:t>Steroids and monoamines</a:t>
            </a:r>
            <a:endParaRPr dirty="0"/>
          </a:p>
        </p:txBody>
      </p:sp>
      <p:pic>
        <p:nvPicPr>
          <p:cNvPr id="2" name="Рисунок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3918" y="833043"/>
            <a:ext cx="6629399" cy="5476096"/>
          </a:xfrm>
          <a:prstGeom prst="rect">
            <a:avLst/>
          </a:prstGeom>
        </p:spPr>
      </p:pic>
    </p:spTree>
    <p:extLst>
      <p:ext uri="{BB962C8B-B14F-4D97-AF65-F5344CB8AC3E}">
        <p14:creationId xmlns:p14="http://schemas.microsoft.com/office/powerpoint/2010/main" val="133609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59" name="Google Shape;59;p4"/>
          <p:cNvSpPr txBox="1">
            <a:spLocks noGrp="1"/>
          </p:cNvSpPr>
          <p:nvPr>
            <p:ph type="body" idx="1"/>
          </p:nvPr>
        </p:nvSpPr>
        <p:spPr>
          <a:xfrm>
            <a:off x="1338717" y="1084504"/>
            <a:ext cx="9679801" cy="4551016"/>
          </a:xfrm>
          <a:prstGeom prst="rect">
            <a:avLst/>
          </a:prstGeom>
          <a:noFill/>
          <a:ln>
            <a:noFill/>
          </a:ln>
        </p:spPr>
        <p:txBody>
          <a:bodyPr spcFirstLastPara="1" vert="horz" wrap="square" lIns="34300" tIns="34300" rIns="34300" bIns="34300" rtlCol="0" anchor="t" anchorCtr="0">
            <a:normAutofit fontScale="92500" lnSpcReduction="20000"/>
          </a:bodyPr>
          <a:lstStyle/>
          <a:p>
            <a:r>
              <a:rPr lang="en-US" dirty="0" smtClean="0"/>
              <a:t>are </a:t>
            </a:r>
            <a:r>
              <a:rPr lang="en-US" dirty="0"/>
              <a:t>chains of 3 to 200 or more </a:t>
            </a:r>
            <a:r>
              <a:rPr lang="en-US" dirty="0" smtClean="0"/>
              <a:t>amino acids</a:t>
            </a:r>
            <a:r>
              <a:rPr lang="en-US" dirty="0"/>
              <a:t>. </a:t>
            </a:r>
            <a:endParaRPr lang="en-US" dirty="0" smtClean="0"/>
          </a:p>
          <a:p>
            <a:r>
              <a:rPr lang="en-US" dirty="0" smtClean="0"/>
              <a:t>The </a:t>
            </a:r>
            <a:r>
              <a:rPr lang="en-US" dirty="0"/>
              <a:t>two posterior pituitary hormones, </a:t>
            </a:r>
            <a:r>
              <a:rPr lang="en-US" b="1" dirty="0"/>
              <a:t>oxytocin </a:t>
            </a:r>
            <a:r>
              <a:rPr lang="en-US" b="1" dirty="0" smtClean="0"/>
              <a:t>and antidiuretic </a:t>
            </a:r>
            <a:r>
              <a:rPr lang="en-US" b="1" dirty="0"/>
              <a:t>hormone</a:t>
            </a:r>
            <a:r>
              <a:rPr lang="en-US" dirty="0"/>
              <a:t>, are very similar oligopeptides of </a:t>
            </a:r>
            <a:r>
              <a:rPr lang="en-US" dirty="0" smtClean="0"/>
              <a:t>just nine </a:t>
            </a:r>
            <a:r>
              <a:rPr lang="en-US" dirty="0"/>
              <a:t>amino acids. Probably the best-known large </a:t>
            </a:r>
            <a:r>
              <a:rPr lang="en-US" dirty="0" smtClean="0"/>
              <a:t>peptide (protein</a:t>
            </a:r>
            <a:r>
              <a:rPr lang="en-US" dirty="0"/>
              <a:t>) hormone is </a:t>
            </a:r>
            <a:r>
              <a:rPr lang="en-US" b="1" dirty="0"/>
              <a:t>insulin</a:t>
            </a:r>
            <a:r>
              <a:rPr lang="en-US" dirty="0"/>
              <a:t>. Except for dopamine, </a:t>
            </a:r>
            <a:r>
              <a:rPr lang="en-US" b="1" dirty="0" smtClean="0"/>
              <a:t>the releasing </a:t>
            </a:r>
            <a:r>
              <a:rPr lang="en-US" b="1" dirty="0"/>
              <a:t>and inhibiting hormones </a:t>
            </a:r>
            <a:r>
              <a:rPr lang="en-US" dirty="0"/>
              <a:t>produced by the </a:t>
            </a:r>
            <a:r>
              <a:rPr lang="en-US" dirty="0" smtClean="0"/>
              <a:t>hypothalamus are </a:t>
            </a:r>
            <a:r>
              <a:rPr lang="en-US" b="1" dirty="0"/>
              <a:t>polypeptides</a:t>
            </a:r>
            <a:r>
              <a:rPr lang="en-US" dirty="0"/>
              <a:t>. Most hormones of the </a:t>
            </a:r>
            <a:r>
              <a:rPr lang="en-US" dirty="0" smtClean="0"/>
              <a:t>anterior pituitary </a:t>
            </a:r>
            <a:r>
              <a:rPr lang="en-US" dirty="0"/>
              <a:t>are polypeptides or </a:t>
            </a:r>
            <a:r>
              <a:rPr lang="en-US" dirty="0" smtClean="0"/>
              <a:t>glycoproteins—polypeptides conjugated </a:t>
            </a:r>
            <a:r>
              <a:rPr lang="en-US" dirty="0"/>
              <a:t>with short carbohydrate chains. </a:t>
            </a:r>
            <a:r>
              <a:rPr lang="en-US" b="1" dirty="0" smtClean="0"/>
              <a:t>Glycoprotein hormones </a:t>
            </a:r>
            <a:r>
              <a:rPr lang="en-US" dirty="0"/>
              <a:t>usually have an identical alpha chain of 92 </a:t>
            </a:r>
            <a:r>
              <a:rPr lang="en-US" dirty="0" smtClean="0"/>
              <a:t>amino acids </a:t>
            </a:r>
            <a:r>
              <a:rPr lang="en-US" dirty="0"/>
              <a:t>and a variable beta chain that distinguishes them </a:t>
            </a:r>
            <a:r>
              <a:rPr lang="en-US" dirty="0" smtClean="0"/>
              <a:t>from each </a:t>
            </a:r>
            <a:r>
              <a:rPr lang="en-US" dirty="0"/>
              <a:t>other.</a:t>
            </a:r>
            <a:endParaRPr dirty="0"/>
          </a:p>
        </p:txBody>
      </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b="1" dirty="0" smtClean="0"/>
              <a:t>Peptide </a:t>
            </a:r>
            <a:r>
              <a:rPr lang="en-US" b="1" dirty="0"/>
              <a:t>hormones</a:t>
            </a:r>
            <a:endParaRPr dirty="0"/>
          </a:p>
        </p:txBody>
      </p:sp>
    </p:spTree>
    <p:extLst>
      <p:ext uri="{BB962C8B-B14F-4D97-AF65-F5344CB8AC3E}">
        <p14:creationId xmlns:p14="http://schemas.microsoft.com/office/powerpoint/2010/main" val="3082051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54" name="Google Shape;54;p4"/>
          <p:cNvGrpSpPr/>
          <p:nvPr/>
        </p:nvGrpSpPr>
        <p:grpSpPr>
          <a:xfrm>
            <a:off x="1471702" y="6290641"/>
            <a:ext cx="9196298" cy="580017"/>
            <a:chOff x="-1" y="-1"/>
            <a:chExt cx="9196297" cy="580015"/>
          </a:xfrm>
        </p:grpSpPr>
        <p:sp>
          <p:nvSpPr>
            <p:cNvPr id="55" name="Google Shape;55;p4"/>
            <p:cNvSpPr/>
            <p:nvPr/>
          </p:nvSpPr>
          <p:spPr>
            <a:xfrm>
              <a:off x="2100020" y="13941"/>
              <a:ext cx="7096276" cy="513677"/>
            </a:xfrm>
            <a:prstGeom prst="rect">
              <a:avLst/>
            </a:prstGeom>
            <a:solidFill>
              <a:srgbClr val="1F497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sp>
          <p:nvSpPr>
            <p:cNvPr id="56" name="Google Shape;56;p4"/>
            <p:cNvSpPr/>
            <p:nvPr/>
          </p:nvSpPr>
          <p:spPr>
            <a:xfrm>
              <a:off x="43931" y="12656"/>
              <a:ext cx="2194396" cy="554701"/>
            </a:xfrm>
            <a:prstGeom prst="rect">
              <a:avLst/>
            </a:prstGeom>
            <a:solidFill>
              <a:srgbClr val="C0504D"/>
            </a:solidFill>
            <a:ln>
              <a:noFill/>
            </a:ln>
          </p:spPr>
          <p:txBody>
            <a:bodyPr spcFirstLastPara="1" wrap="square" lIns="34300" tIns="34300" rIns="34300" bIns="34300" anchor="ctr" anchorCtr="0">
              <a:noAutofit/>
            </a:bodyPr>
            <a:lstStyle/>
            <a:p>
              <a:pPr algn="ctr">
                <a:buClr>
                  <a:srgbClr val="FFFFFF"/>
                </a:buClr>
                <a:buSzPts val="2000"/>
              </a:pPr>
              <a:endParaRPr sz="2000">
                <a:solidFill>
                  <a:srgbClr val="FFFFFF"/>
                </a:solidFill>
                <a:latin typeface="Trebuchet MS"/>
                <a:ea typeface="Trebuchet MS"/>
                <a:cs typeface="Trebuchet MS"/>
                <a:sym typeface="Trebuchet MS"/>
              </a:endParaRPr>
            </a:p>
          </p:txBody>
        </p:sp>
        <p:pic>
          <p:nvPicPr>
            <p:cNvPr id="57" name="Google Shape;57;p4" descr="image1.png"/>
            <p:cNvPicPr preferRelativeResize="0"/>
            <p:nvPr/>
          </p:nvPicPr>
          <p:blipFill rotWithShape="1">
            <a:blip r:embed="rId3">
              <a:alphaModFix/>
            </a:blip>
            <a:srcRect/>
            <a:stretch/>
          </p:blipFill>
          <p:spPr>
            <a:xfrm>
              <a:off x="-1" y="-1"/>
              <a:ext cx="528792" cy="460877"/>
            </a:xfrm>
            <a:prstGeom prst="rect">
              <a:avLst/>
            </a:prstGeom>
            <a:noFill/>
            <a:ln>
              <a:noFill/>
            </a:ln>
          </p:spPr>
        </p:pic>
        <p:sp>
          <p:nvSpPr>
            <p:cNvPr id="58" name="Google Shape;58;p4"/>
            <p:cNvSpPr txBox="1"/>
            <p:nvPr/>
          </p:nvSpPr>
          <p:spPr>
            <a:xfrm>
              <a:off x="381180" y="41357"/>
              <a:ext cx="1857147" cy="538657"/>
            </a:xfrm>
            <a:prstGeom prst="rect">
              <a:avLst/>
            </a:prstGeom>
            <a:noFill/>
            <a:ln>
              <a:noFill/>
            </a:ln>
          </p:spPr>
          <p:txBody>
            <a:bodyPr spcFirstLastPara="1" wrap="square" lIns="38125" tIns="38125" rIns="38125" bIns="38125" anchor="ctr" anchorCtr="0">
              <a:spAutoFit/>
            </a:bodyPr>
            <a:lstStyle/>
            <a:p>
              <a:pPr algn="ctr">
                <a:buClr>
                  <a:srgbClr val="FFFFFF"/>
                </a:buClr>
                <a:buSzPts val="1000"/>
              </a:pPr>
              <a:r>
                <a:rPr lang="en-US" sz="1000" dirty="0">
                  <a:solidFill>
                    <a:srgbClr val="FFFFFF"/>
                  </a:solidFill>
                  <a:latin typeface="Georgia"/>
                  <a:ea typeface="Georgia"/>
                  <a:cs typeface="Georgia"/>
                  <a:sym typeface="Georgia"/>
                </a:rPr>
                <a:t>Al-</a:t>
              </a:r>
              <a:r>
                <a:rPr lang="en-US" sz="1000" dirty="0" err="1">
                  <a:solidFill>
                    <a:srgbClr val="FFFFFF"/>
                  </a:solidFill>
                  <a:latin typeface="Georgia"/>
                  <a:ea typeface="Georgia"/>
                  <a:cs typeface="Georgia"/>
                  <a:sym typeface="Georgia"/>
                </a:rPr>
                <a:t>Farabi</a:t>
              </a:r>
              <a:r>
                <a:rPr lang="en-US" sz="1000" dirty="0">
                  <a:solidFill>
                    <a:srgbClr val="FFFFFF"/>
                  </a:solidFill>
                  <a:latin typeface="Georgia"/>
                  <a:ea typeface="Georgia"/>
                  <a:cs typeface="Georgia"/>
                  <a:sym typeface="Georgia"/>
                </a:rPr>
                <a:t> Kazakh National University</a:t>
              </a:r>
              <a:endParaRPr dirty="0"/>
            </a:p>
            <a:p>
              <a:pPr algn="ctr">
                <a:buClr>
                  <a:srgbClr val="FFFFFF"/>
                </a:buClr>
                <a:buSzPts val="1000"/>
              </a:pPr>
              <a:r>
                <a:rPr lang="en-US" sz="1000" dirty="0">
                  <a:solidFill>
                    <a:srgbClr val="FFFFFF"/>
                  </a:solidFill>
                  <a:latin typeface="Georgia"/>
                  <a:ea typeface="Georgia"/>
                  <a:cs typeface="Georgia"/>
                  <a:sym typeface="Georgia"/>
                </a:rPr>
                <a:t>Higher School of Medicine</a:t>
              </a:r>
              <a:endParaRPr dirty="0"/>
            </a:p>
          </p:txBody>
        </p:sp>
      </p:grpSp>
      <p:sp>
        <p:nvSpPr>
          <p:cNvPr id="60" name="Google Shape;60;p4"/>
          <p:cNvSpPr txBox="1">
            <a:spLocks noGrp="1"/>
          </p:cNvSpPr>
          <p:nvPr>
            <p:ph type="title"/>
          </p:nvPr>
        </p:nvSpPr>
        <p:spPr>
          <a:xfrm>
            <a:off x="2814367" y="260593"/>
            <a:ext cx="6728503" cy="567894"/>
          </a:xfrm>
          <a:prstGeom prst="rect">
            <a:avLst/>
          </a:prstGeom>
          <a:noFill/>
          <a:ln>
            <a:noFill/>
          </a:ln>
        </p:spPr>
        <p:txBody>
          <a:bodyPr spcFirstLastPara="1" vert="horz" wrap="square" lIns="34300" tIns="34300" rIns="34300" bIns="34300" rtlCol="0" anchor="b" anchorCtr="0">
            <a:normAutofit fontScale="90000"/>
          </a:bodyPr>
          <a:lstStyle/>
          <a:p>
            <a:pPr algn="ctr">
              <a:buSzPts val="1870"/>
            </a:pPr>
            <a:r>
              <a:rPr lang="en-US" b="1" dirty="0" smtClean="0"/>
              <a:t>Peptides</a:t>
            </a:r>
            <a:endParaRPr dirty="0"/>
          </a:p>
        </p:txBody>
      </p:sp>
      <p:pic>
        <p:nvPicPr>
          <p:cNvPr id="3" name="Рисунок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2411" y="754229"/>
            <a:ext cx="5712413" cy="5496673"/>
          </a:xfrm>
          <a:prstGeom prst="rect">
            <a:avLst/>
          </a:prstGeom>
        </p:spPr>
      </p:pic>
    </p:spTree>
    <p:extLst>
      <p:ext uri="{BB962C8B-B14F-4D97-AF65-F5344CB8AC3E}">
        <p14:creationId xmlns:p14="http://schemas.microsoft.com/office/powerpoint/2010/main" val="571548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541</TotalTime>
  <Words>2195</Words>
  <Application>Microsoft Office PowerPoint</Application>
  <PresentationFormat>Широкоэкранный</PresentationFormat>
  <Paragraphs>148</Paragraphs>
  <Slides>35</Slides>
  <Notes>35</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35</vt:i4>
      </vt:variant>
    </vt:vector>
  </HeadingPairs>
  <TitlesOfParts>
    <vt:vector size="42" baseType="lpstr">
      <vt:lpstr>Arial</vt:lpstr>
      <vt:lpstr>Calibri</vt:lpstr>
      <vt:lpstr>Calibri Light</vt:lpstr>
      <vt:lpstr>Georgia</vt:lpstr>
      <vt:lpstr>Times New Roman</vt:lpstr>
      <vt:lpstr>Trebuchet MS</vt:lpstr>
      <vt:lpstr>Тема Office</vt:lpstr>
      <vt:lpstr>Презентация PowerPoint</vt:lpstr>
      <vt:lpstr>Презентация PowerPoint</vt:lpstr>
      <vt:lpstr>LEARNING OUTCOMES</vt:lpstr>
      <vt:lpstr>Hormone Chemistry</vt:lpstr>
      <vt:lpstr>Steroid hormones</vt:lpstr>
      <vt:lpstr>Monoamines (biogenic amines)</vt:lpstr>
      <vt:lpstr>Steroids and monoamines</vt:lpstr>
      <vt:lpstr>Peptide hormones</vt:lpstr>
      <vt:lpstr>Peptides</vt:lpstr>
      <vt:lpstr>Hormone Synthesis</vt:lpstr>
      <vt:lpstr>Synthesis of Steroids</vt:lpstr>
      <vt:lpstr>Synthesis of Steroids</vt:lpstr>
      <vt:lpstr>Synthesis of Peptides</vt:lpstr>
      <vt:lpstr>Synthesis of Peptides</vt:lpstr>
      <vt:lpstr>Synthesis of Monoamines</vt:lpstr>
      <vt:lpstr>Synthesis of Thyroid hormone</vt:lpstr>
      <vt:lpstr>Synthesis of Thyroid hormone</vt:lpstr>
      <vt:lpstr>Synthesis of Thyroid hormone</vt:lpstr>
      <vt:lpstr>Synthesis of Thyroid hormone</vt:lpstr>
      <vt:lpstr>Synthesis of Thyroid hormone</vt:lpstr>
      <vt:lpstr>Презентация PowerPoint</vt:lpstr>
      <vt:lpstr>Hormone Secretion</vt:lpstr>
      <vt:lpstr>1. Neural stimuli</vt:lpstr>
      <vt:lpstr>2. Hormonal stimuli</vt:lpstr>
      <vt:lpstr>3. Humoral stimuli</vt:lpstr>
      <vt:lpstr>Secretion of hormones</vt:lpstr>
      <vt:lpstr>Secretion of hormones</vt:lpstr>
      <vt:lpstr>Презентация PowerPoint</vt:lpstr>
      <vt:lpstr>Hormone Transport</vt:lpstr>
      <vt:lpstr>Hormone Transport</vt:lpstr>
      <vt:lpstr>Hormone Transport</vt:lpstr>
      <vt:lpstr>Hormone Transport</vt:lpstr>
      <vt:lpstr>Hormone Receptors and Mode of Action</vt:lpstr>
      <vt:lpstr>Hormone Transport</vt:lpstr>
      <vt:lpstr>Hormone Transport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Bagdat</dc:creator>
  <cp:lastModifiedBy>Bagdat</cp:lastModifiedBy>
  <cp:revision>11</cp:revision>
  <dcterms:created xsi:type="dcterms:W3CDTF">2020-09-27T08:01:56Z</dcterms:created>
  <dcterms:modified xsi:type="dcterms:W3CDTF">2020-09-27T17:03:42Z</dcterms:modified>
</cp:coreProperties>
</file>